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9" r:id="rId4"/>
    <p:sldId id="260" r:id="rId5"/>
    <p:sldId id="263"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93" r:id="rId20"/>
    <p:sldId id="294" r:id="rId21"/>
    <p:sldId id="296" r:id="rId22"/>
    <p:sldId id="297" r:id="rId23"/>
    <p:sldId id="298" r:id="rId24"/>
    <p:sldId id="299" r:id="rId25"/>
    <p:sldId id="300" r:id="rId26"/>
    <p:sldId id="277" r:id="rId27"/>
    <p:sldId id="275" r:id="rId28"/>
    <p:sldId id="276" r:id="rId29"/>
    <p:sldId id="292" r:id="rId30"/>
    <p:sldId id="302" r:id="rId31"/>
    <p:sldId id="301" r:id="rId32"/>
    <p:sldId id="304" r:id="rId33"/>
    <p:sldId id="305" r:id="rId34"/>
    <p:sldId id="306" r:id="rId35"/>
    <p:sldId id="314" r:id="rId36"/>
    <p:sldId id="315" r:id="rId37"/>
    <p:sldId id="316" r:id="rId38"/>
    <p:sldId id="317" r:id="rId39"/>
    <p:sldId id="318" r:id="rId40"/>
    <p:sldId id="319" r:id="rId41"/>
    <p:sldId id="307" r:id="rId42"/>
    <p:sldId id="310" r:id="rId43"/>
    <p:sldId id="311" r:id="rId44"/>
    <p:sldId id="312" r:id="rId45"/>
    <p:sldId id="31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471" autoAdjust="0"/>
    <p:restoredTop sz="94621" autoAdjust="0"/>
  </p:normalViewPr>
  <p:slideViewPr>
    <p:cSldViewPr>
      <p:cViewPr>
        <p:scale>
          <a:sx n="80" d="100"/>
          <a:sy n="80" d="100"/>
        </p:scale>
        <p:origin x="-1452" y="-72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18732EA-5EAE-432E-92CD-C364B66E44B3}"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6FA2AB-3E58-46C8-85AE-D103FB1007E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8732EA-5EAE-432E-92CD-C364B66E44B3}"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6FA2AB-3E58-46C8-85AE-D103FB1007E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418732EA-5EAE-432E-92CD-C364B66E44B3}"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6FA2AB-3E58-46C8-85AE-D103FB1007E0}"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8732EA-5EAE-432E-92CD-C364B66E44B3}"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6FA2AB-3E58-46C8-85AE-D103FB1007E0}"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8732EA-5EAE-432E-92CD-C364B66E44B3}" type="datetimeFigureOut">
              <a:rPr lang="en-US" smtClean="0"/>
              <a:t>10/23/2017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6FA2AB-3E58-46C8-85AE-D103FB1007E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418732EA-5EAE-432E-92CD-C364B66E44B3}"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6FA2AB-3E58-46C8-85AE-D103FB1007E0}"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8732EA-5EAE-432E-92CD-C364B66E44B3}" type="datetimeFigureOut">
              <a:rPr lang="en-US" smtClean="0"/>
              <a:t>10/23/2017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6FA2AB-3E58-46C8-85AE-D103FB1007E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8732EA-5EAE-432E-92CD-C364B66E44B3}" type="datetimeFigureOut">
              <a:rPr lang="en-US" smtClean="0"/>
              <a:t>10/23/2017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6FA2AB-3E58-46C8-85AE-D103FB1007E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418732EA-5EAE-432E-92CD-C364B66E44B3}" type="datetimeFigureOut">
              <a:rPr lang="en-US" smtClean="0"/>
              <a:t>10/23/2017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6FA2AB-3E58-46C8-85AE-D103FB1007E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18732EA-5EAE-432E-92CD-C364B66E44B3}"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6FA2AB-3E58-46C8-85AE-D103FB1007E0}"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8732EA-5EAE-432E-92CD-C364B66E44B3}" type="datetimeFigureOut">
              <a:rPr lang="en-US" smtClean="0"/>
              <a:t>10/23/2017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6FA2AB-3E58-46C8-85AE-D103FB1007E0}"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418732EA-5EAE-432E-92CD-C364B66E44B3}" type="datetimeFigureOut">
              <a:rPr lang="en-US" smtClean="0"/>
              <a:t>10/23/2017</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E06FA2AB-3E58-46C8-85AE-D103FB1007E0}"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Persistence_(computer_science)" TargetMode="External"/><Relationship Id="rId3" Type="http://schemas.openxmlformats.org/officeDocument/2006/relationships/hyperlink" Target="https://en.wikipedia.org/wiki/Java_(programming_language)" TargetMode="External"/><Relationship Id="rId7" Type="http://schemas.openxmlformats.org/officeDocument/2006/relationships/hyperlink" Target="https://en.wikipedia.org/wiki/Object-relational_impedance_mismatch" TargetMode="External"/><Relationship Id="rId2" Type="http://schemas.openxmlformats.org/officeDocument/2006/relationships/hyperlink" Target="https://en.wikipedia.org/wiki/Object-relational_mapping" TargetMode="External"/><Relationship Id="rId1" Type="http://schemas.openxmlformats.org/officeDocument/2006/relationships/slideLayout" Target="../slideLayouts/slideLayout2.xml"/><Relationship Id="rId6" Type="http://schemas.openxmlformats.org/officeDocument/2006/relationships/hyperlink" Target="https://en.wikipedia.org/wiki/Relational_database" TargetMode="External"/><Relationship Id="rId5" Type="http://schemas.openxmlformats.org/officeDocument/2006/relationships/hyperlink" Target="https://en.wikipedia.org/wiki/Object-oriented_programming" TargetMode="External"/><Relationship Id="rId4" Type="http://schemas.openxmlformats.org/officeDocument/2006/relationships/hyperlink" Target="https://en.wikipedia.org/wiki/Software_framework"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470025"/>
          </a:xfrm>
        </p:spPr>
        <p:txBody>
          <a:bodyPr>
            <a:noAutofit/>
          </a:bodyPr>
          <a:lstStyle/>
          <a:p>
            <a:r>
              <a:rPr lang="en-ZA" sz="9600" u="sng" dirty="0" smtClean="0"/>
              <a:t>Mr Delivery</a:t>
            </a:r>
            <a:endParaRPr lang="en-US" sz="9600" u="sng" dirty="0"/>
          </a:p>
        </p:txBody>
      </p:sp>
      <p:sp>
        <p:nvSpPr>
          <p:cNvPr id="3" name="Subtitle 2"/>
          <p:cNvSpPr>
            <a:spLocks noGrp="1"/>
          </p:cNvSpPr>
          <p:nvPr>
            <p:ph type="subTitle" idx="1"/>
          </p:nvPr>
        </p:nvSpPr>
        <p:spPr>
          <a:xfrm>
            <a:off x="228600" y="2133600"/>
            <a:ext cx="5715000" cy="3200400"/>
          </a:xfrm>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58094"/>
            <a:ext cx="5715000" cy="3175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833839" y="2158094"/>
            <a:ext cx="2286000" cy="369332"/>
          </a:xfrm>
          <a:prstGeom prst="rect">
            <a:avLst/>
          </a:prstGeom>
          <a:noFill/>
        </p:spPr>
        <p:txBody>
          <a:bodyPr wrap="square" rtlCol="0">
            <a:spAutoFit/>
          </a:bodyPr>
          <a:lstStyle/>
          <a:p>
            <a:r>
              <a:rPr lang="en-ZA" dirty="0" smtClean="0">
                <a:solidFill>
                  <a:schemeClr val="bg1"/>
                </a:solidFill>
              </a:rPr>
              <a:t>PROJECT PROPOSAL</a:t>
            </a:r>
            <a:endParaRPr lang="en-US" dirty="0">
              <a:solidFill>
                <a:schemeClr val="bg1"/>
              </a:solidFill>
            </a:endParaRPr>
          </a:p>
        </p:txBody>
      </p:sp>
      <p:sp>
        <p:nvSpPr>
          <p:cNvPr id="6" name="TextBox 5"/>
          <p:cNvSpPr txBox="1"/>
          <p:nvPr/>
        </p:nvSpPr>
        <p:spPr>
          <a:xfrm>
            <a:off x="6871010" y="2899288"/>
            <a:ext cx="2286000" cy="369332"/>
          </a:xfrm>
          <a:prstGeom prst="rect">
            <a:avLst/>
          </a:prstGeom>
          <a:noFill/>
        </p:spPr>
        <p:txBody>
          <a:bodyPr wrap="square" rtlCol="0">
            <a:spAutoFit/>
          </a:bodyPr>
          <a:lstStyle/>
          <a:p>
            <a:r>
              <a:rPr lang="en-ZA" dirty="0" smtClean="0">
                <a:solidFill>
                  <a:schemeClr val="bg1"/>
                </a:solidFill>
              </a:rPr>
              <a:t>DONE BY:</a:t>
            </a:r>
            <a:endParaRPr lang="en-US" dirty="0">
              <a:solidFill>
                <a:schemeClr val="bg1"/>
              </a:solidFill>
            </a:endParaRPr>
          </a:p>
        </p:txBody>
      </p:sp>
      <p:sp>
        <p:nvSpPr>
          <p:cNvPr id="7" name="TextBox 6"/>
          <p:cNvSpPr txBox="1"/>
          <p:nvPr/>
        </p:nvSpPr>
        <p:spPr>
          <a:xfrm>
            <a:off x="6871010" y="2520663"/>
            <a:ext cx="2286000" cy="369332"/>
          </a:xfrm>
          <a:prstGeom prst="rect">
            <a:avLst/>
          </a:prstGeom>
          <a:noFill/>
        </p:spPr>
        <p:txBody>
          <a:bodyPr wrap="square" rtlCol="0">
            <a:spAutoFit/>
          </a:bodyPr>
          <a:lstStyle/>
          <a:p>
            <a:r>
              <a:rPr lang="en-ZA" dirty="0" smtClean="0">
                <a:solidFill>
                  <a:schemeClr val="bg1"/>
                </a:solidFill>
              </a:rPr>
              <a:t>MR DELIVERY</a:t>
            </a:r>
            <a:endParaRPr lang="en-US" dirty="0">
              <a:solidFill>
                <a:schemeClr val="bg1"/>
              </a:solidFill>
            </a:endParaRPr>
          </a:p>
        </p:txBody>
      </p:sp>
      <p:sp>
        <p:nvSpPr>
          <p:cNvPr id="8" name="TextBox 7"/>
          <p:cNvSpPr txBox="1"/>
          <p:nvPr/>
        </p:nvSpPr>
        <p:spPr>
          <a:xfrm>
            <a:off x="6858000" y="3268620"/>
            <a:ext cx="2286000" cy="369332"/>
          </a:xfrm>
          <a:prstGeom prst="rect">
            <a:avLst/>
          </a:prstGeom>
          <a:noFill/>
        </p:spPr>
        <p:txBody>
          <a:bodyPr wrap="square" rtlCol="0">
            <a:spAutoFit/>
          </a:bodyPr>
          <a:lstStyle/>
          <a:p>
            <a:r>
              <a:rPr lang="en-ZA" dirty="0" smtClean="0">
                <a:solidFill>
                  <a:schemeClr val="bg1"/>
                </a:solidFill>
              </a:rPr>
              <a:t>Glen Hlongwane</a:t>
            </a:r>
            <a:endParaRPr lang="en-US" dirty="0">
              <a:solidFill>
                <a:schemeClr val="bg1"/>
              </a:solidFill>
            </a:endParaRPr>
          </a:p>
        </p:txBody>
      </p:sp>
    </p:spTree>
    <p:extLst>
      <p:ext uri="{BB962C8B-B14F-4D97-AF65-F5344CB8AC3E}">
        <p14:creationId xmlns:p14="http://schemas.microsoft.com/office/powerpoint/2010/main" val="4015006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599" y="1676400"/>
            <a:ext cx="8686801" cy="4449763"/>
          </a:xfrm>
        </p:spPr>
        <p:txBody>
          <a:bodyPr/>
          <a:lstStyle/>
          <a:p>
            <a:pPr lvl="0"/>
            <a:r>
              <a:rPr lang="en-ZA" u="sng" dirty="0"/>
              <a:t>General objectives</a:t>
            </a:r>
            <a:endParaRPr lang="en-US" dirty="0"/>
          </a:p>
          <a:p>
            <a:pPr lvl="0">
              <a:buFont typeface="Wingdings" panose="05000000000000000000" pitchFamily="2" charset="2"/>
              <a:buChar char="Ø"/>
            </a:pPr>
            <a:r>
              <a:rPr lang="en-ZA" dirty="0"/>
              <a:t>To upsurge competence and mend facilities provided to the customers through better applications of technology in daily operations of restaurants.</a:t>
            </a:r>
            <a:endParaRPr lang="en-US" dirty="0"/>
          </a:p>
          <a:p>
            <a:pPr lvl="0">
              <a:buFont typeface="Wingdings" panose="05000000000000000000" pitchFamily="2" charset="2"/>
              <a:buChar char="Ø"/>
            </a:pPr>
            <a:r>
              <a:rPr lang="en-ZA" dirty="0"/>
              <a:t>To allow the user to have a variety of restaurants at one disposal as the completion continues for the restaurants owners and customer satisfaction is achieved </a:t>
            </a:r>
            <a:endParaRPr lang="en-US" dirty="0"/>
          </a:p>
          <a:p>
            <a:endParaRPr lang="en-US" dirty="0"/>
          </a:p>
        </p:txBody>
      </p:sp>
      <p:sp>
        <p:nvSpPr>
          <p:cNvPr id="3" name="Title 2"/>
          <p:cNvSpPr>
            <a:spLocks noGrp="1"/>
          </p:cNvSpPr>
          <p:nvPr>
            <p:ph type="title"/>
          </p:nvPr>
        </p:nvSpPr>
        <p:spPr/>
        <p:txBody>
          <a:bodyPr/>
          <a:lstStyle/>
          <a:p>
            <a:pPr algn="l"/>
            <a:r>
              <a:rPr lang="en-ZA" u="sng" dirty="0" smtClean="0"/>
              <a:t>Objectives</a:t>
            </a:r>
            <a:endParaRPr lang="en-US" u="sng" dirty="0"/>
          </a:p>
        </p:txBody>
      </p:sp>
    </p:spTree>
    <p:extLst>
      <p:ext uri="{BB962C8B-B14F-4D97-AF65-F5344CB8AC3E}">
        <p14:creationId xmlns:p14="http://schemas.microsoft.com/office/powerpoint/2010/main" val="3009185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676400"/>
            <a:ext cx="8686800" cy="4449763"/>
          </a:xfrm>
        </p:spPr>
        <p:txBody>
          <a:bodyPr>
            <a:normAutofit fontScale="85000" lnSpcReduction="20000"/>
          </a:bodyPr>
          <a:lstStyle/>
          <a:p>
            <a:pPr lvl="0"/>
            <a:r>
              <a:rPr lang="en-ZA" u="sng" dirty="0"/>
              <a:t>Specific objectives</a:t>
            </a:r>
            <a:endParaRPr lang="en-US" dirty="0"/>
          </a:p>
          <a:p>
            <a:pPr lvl="0">
              <a:buFont typeface="Wingdings" panose="05000000000000000000" pitchFamily="2" charset="2"/>
              <a:buChar char="Ø"/>
            </a:pPr>
            <a:r>
              <a:rPr lang="en-ZA" dirty="0"/>
              <a:t>To enable Customers to choose a certain restaurant from a possible range of restaurants within area range of their location.</a:t>
            </a:r>
            <a:endParaRPr lang="en-US" dirty="0"/>
          </a:p>
          <a:p>
            <a:pPr lvl="0">
              <a:buFont typeface="Wingdings" panose="05000000000000000000" pitchFamily="2" charset="2"/>
              <a:buChar char="Ø"/>
            </a:pPr>
            <a:r>
              <a:rPr lang="en-ZA" dirty="0"/>
              <a:t>To enable Customers to choose various meals from different restaurants and add to a shopping cart.</a:t>
            </a:r>
            <a:endParaRPr lang="en-US" dirty="0"/>
          </a:p>
          <a:p>
            <a:pPr lvl="0">
              <a:buFont typeface="Wingdings" panose="05000000000000000000" pitchFamily="2" charset="2"/>
              <a:buChar char="Ø"/>
            </a:pPr>
            <a:r>
              <a:rPr lang="en-ZA" dirty="0"/>
              <a:t>To enable customers to select an add-on they desire from a list the of several toppings or add-ons offered by a particular restaurant.</a:t>
            </a:r>
            <a:endParaRPr lang="en-US" dirty="0"/>
          </a:p>
          <a:p>
            <a:pPr lvl="0">
              <a:buFont typeface="Wingdings" panose="05000000000000000000" pitchFamily="2" charset="2"/>
              <a:buChar char="Ø"/>
            </a:pPr>
            <a:r>
              <a:rPr lang="en-ZA" dirty="0"/>
              <a:t>To enable Customers to order food for delivery or self-collection.</a:t>
            </a:r>
            <a:endParaRPr lang="en-US" dirty="0"/>
          </a:p>
          <a:p>
            <a:pPr lvl="0">
              <a:buFont typeface="Wingdings" panose="05000000000000000000" pitchFamily="2" charset="2"/>
              <a:buChar char="Ø"/>
            </a:pPr>
            <a:r>
              <a:rPr lang="en-ZA" dirty="0"/>
              <a:t>To give the Customers the benefit to skip the queue on self-collection method more like “grab ‘n’ go”.</a:t>
            </a:r>
            <a:endParaRPr lang="en-US" dirty="0"/>
          </a:p>
          <a:p>
            <a:pPr lvl="0">
              <a:buFont typeface="Wingdings" panose="05000000000000000000" pitchFamily="2" charset="2"/>
              <a:buChar char="Ø"/>
            </a:pPr>
            <a:r>
              <a:rPr lang="en-ZA" dirty="0"/>
              <a:t>To allow customers to have confirmation that the order was placed correctly.</a:t>
            </a:r>
            <a:endParaRPr lang="en-US" dirty="0"/>
          </a:p>
          <a:p>
            <a:pPr lvl="0">
              <a:buFont typeface="Wingdings" panose="05000000000000000000" pitchFamily="2" charset="2"/>
              <a:buChar char="Ø"/>
            </a:pPr>
            <a:r>
              <a:rPr lang="en-ZA" dirty="0"/>
              <a:t>Increase speed of service, sales volume and customer satisfaction.</a:t>
            </a:r>
            <a:endParaRPr lang="en-US" dirty="0"/>
          </a:p>
          <a:p>
            <a:pPr lvl="0">
              <a:buFont typeface="Wingdings" panose="05000000000000000000" pitchFamily="2" charset="2"/>
              <a:buChar char="Ø"/>
            </a:pPr>
            <a:r>
              <a:rPr lang="en-ZA" dirty="0"/>
              <a:t>To allow customers to keep track of how far their order is their location and also to check if the deliverer is not deviating from the actual route.</a:t>
            </a:r>
            <a:endParaRPr lang="en-US" dirty="0"/>
          </a:p>
          <a:p>
            <a:endParaRPr lang="en-US" dirty="0"/>
          </a:p>
        </p:txBody>
      </p:sp>
      <p:sp>
        <p:nvSpPr>
          <p:cNvPr id="3" name="Title 2"/>
          <p:cNvSpPr>
            <a:spLocks noGrp="1"/>
          </p:cNvSpPr>
          <p:nvPr>
            <p:ph type="title"/>
          </p:nvPr>
        </p:nvSpPr>
        <p:spPr/>
        <p:txBody>
          <a:bodyPr/>
          <a:lstStyle/>
          <a:p>
            <a:pPr algn="l"/>
            <a:r>
              <a:rPr lang="en-ZA" u="sng" dirty="0" smtClean="0"/>
              <a:t>Objectives cont`d</a:t>
            </a:r>
            <a:endParaRPr lang="en-US" u="sng" dirty="0"/>
          </a:p>
        </p:txBody>
      </p:sp>
    </p:spTree>
    <p:extLst>
      <p:ext uri="{BB962C8B-B14F-4D97-AF65-F5344CB8AC3E}">
        <p14:creationId xmlns:p14="http://schemas.microsoft.com/office/powerpoint/2010/main" val="98830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676400"/>
            <a:ext cx="8686800" cy="4449763"/>
          </a:xfrm>
        </p:spPr>
        <p:txBody>
          <a:bodyPr/>
          <a:lstStyle/>
          <a:p>
            <a:pPr lvl="0"/>
            <a:r>
              <a:rPr lang="en-ZA" dirty="0" smtClean="0"/>
              <a:t>This </a:t>
            </a:r>
            <a:r>
              <a:rPr lang="en-ZA" dirty="0"/>
              <a:t>application will be less probable to make mistakes, since it will be </a:t>
            </a:r>
            <a:r>
              <a:rPr lang="en-ZA" dirty="0" smtClean="0"/>
              <a:t>an </a:t>
            </a:r>
            <a:r>
              <a:rPr lang="en-ZA" dirty="0"/>
              <a:t>“application” of some sort</a:t>
            </a:r>
            <a:endParaRPr lang="en-US" dirty="0"/>
          </a:p>
          <a:p>
            <a:pPr lvl="0"/>
            <a:r>
              <a:rPr lang="en-ZA" dirty="0"/>
              <a:t>This will avoid long queues at the counter due to the speed of execution and number of optimum screens to accommodate the maximum throughput.</a:t>
            </a:r>
            <a:endParaRPr lang="en-US" dirty="0"/>
          </a:p>
          <a:p>
            <a:pPr lvl="0"/>
            <a:r>
              <a:rPr lang="en-ZA" dirty="0"/>
              <a:t>This will increase customer satisfaction by speeding up food delivery.</a:t>
            </a:r>
            <a:endParaRPr lang="en-US" dirty="0"/>
          </a:p>
          <a:p>
            <a:pPr lvl="0"/>
            <a:r>
              <a:rPr lang="en-ZA" dirty="0"/>
              <a:t> This will allow the customer to select the desired add-ons if there is any add-on they want added onto their meal </a:t>
            </a:r>
            <a:endParaRPr lang="en-US" dirty="0"/>
          </a:p>
          <a:p>
            <a:endParaRPr lang="en-US" dirty="0"/>
          </a:p>
        </p:txBody>
      </p:sp>
      <p:sp>
        <p:nvSpPr>
          <p:cNvPr id="3" name="Title 2"/>
          <p:cNvSpPr>
            <a:spLocks noGrp="1"/>
          </p:cNvSpPr>
          <p:nvPr>
            <p:ph type="title"/>
          </p:nvPr>
        </p:nvSpPr>
        <p:spPr/>
        <p:txBody>
          <a:bodyPr/>
          <a:lstStyle/>
          <a:p>
            <a:pPr algn="l"/>
            <a:r>
              <a:rPr lang="en-ZA" u="sng" dirty="0" smtClean="0"/>
              <a:t>Justification</a:t>
            </a:r>
            <a:endParaRPr lang="en-US" u="sng" dirty="0"/>
          </a:p>
        </p:txBody>
      </p:sp>
    </p:spTree>
    <p:extLst>
      <p:ext uri="{BB962C8B-B14F-4D97-AF65-F5344CB8AC3E}">
        <p14:creationId xmlns:p14="http://schemas.microsoft.com/office/powerpoint/2010/main" val="4223557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676400"/>
            <a:ext cx="8686800" cy="4449763"/>
          </a:xfrm>
        </p:spPr>
        <p:txBody>
          <a:bodyPr/>
          <a:lstStyle/>
          <a:p>
            <a:r>
              <a:rPr lang="en-ZA" dirty="0"/>
              <a:t>Mr Delivery will be a web application and also a mobile application that will focus on simplifying and improving the ordering efficiency process for both the customer and the restaurant, ensuring that the correct order data is captured as human </a:t>
            </a:r>
            <a:r>
              <a:rPr lang="en-ZA" dirty="0" smtClean="0"/>
              <a:t>error might </a:t>
            </a:r>
            <a:r>
              <a:rPr lang="en-ZA" dirty="0"/>
              <a:t>occur and also ensuring data accuracy and security of payments made during placement and payments </a:t>
            </a:r>
            <a:r>
              <a:rPr lang="en-ZA" dirty="0" smtClean="0"/>
              <a:t>processes, </a:t>
            </a:r>
            <a:r>
              <a:rPr lang="en-ZA" dirty="0"/>
              <a:t>with this customers will have the quality assurance of the data captured and also visualise their order report.</a:t>
            </a:r>
            <a:endParaRPr lang="en-US" dirty="0"/>
          </a:p>
          <a:p>
            <a:endParaRPr lang="en-US" dirty="0"/>
          </a:p>
        </p:txBody>
      </p:sp>
      <p:sp>
        <p:nvSpPr>
          <p:cNvPr id="3" name="Title 2"/>
          <p:cNvSpPr>
            <a:spLocks noGrp="1"/>
          </p:cNvSpPr>
          <p:nvPr>
            <p:ph type="title"/>
          </p:nvPr>
        </p:nvSpPr>
        <p:spPr/>
        <p:txBody>
          <a:bodyPr/>
          <a:lstStyle/>
          <a:p>
            <a:pPr algn="l"/>
            <a:r>
              <a:rPr lang="en-ZA" u="sng" dirty="0" smtClean="0"/>
              <a:t>Project Scope</a:t>
            </a:r>
            <a:endParaRPr lang="en-US" u="sng" dirty="0"/>
          </a:p>
        </p:txBody>
      </p:sp>
    </p:spTree>
    <p:extLst>
      <p:ext uri="{BB962C8B-B14F-4D97-AF65-F5344CB8AC3E}">
        <p14:creationId xmlns:p14="http://schemas.microsoft.com/office/powerpoint/2010/main" val="377250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676400"/>
            <a:ext cx="8686800" cy="4449763"/>
          </a:xfrm>
        </p:spPr>
        <p:txBody>
          <a:bodyPr/>
          <a:lstStyle/>
          <a:p>
            <a:pPr marL="0" indent="0">
              <a:buNone/>
            </a:pPr>
            <a:r>
              <a:rPr lang="en-ZA" dirty="0"/>
              <a:t>Based on the problem, the solution will use the SDLC methodology. SDLC is a methodology used by system developers to produce or alter systems or software. It divides the development process into several stages or processes. After the completion of one stage, it will logically move to another stage. Sometimes moving back to the previous stages is necessary due to failure that occurs in the current stage.</a:t>
            </a:r>
            <a:endParaRPr lang="en-US" dirty="0"/>
          </a:p>
          <a:p>
            <a:endParaRPr lang="en-US" dirty="0"/>
          </a:p>
        </p:txBody>
      </p:sp>
      <p:sp>
        <p:nvSpPr>
          <p:cNvPr id="3" name="Title 2"/>
          <p:cNvSpPr>
            <a:spLocks noGrp="1"/>
          </p:cNvSpPr>
          <p:nvPr>
            <p:ph type="title"/>
          </p:nvPr>
        </p:nvSpPr>
        <p:spPr/>
        <p:txBody>
          <a:bodyPr/>
          <a:lstStyle/>
          <a:p>
            <a:pPr algn="l"/>
            <a:r>
              <a:rPr lang="en-ZA" u="sng" dirty="0" smtClean="0"/>
              <a:t>Project Scope cont`d</a:t>
            </a:r>
            <a:endParaRPr lang="en-US" u="sng" dirty="0"/>
          </a:p>
        </p:txBody>
      </p:sp>
    </p:spTree>
    <p:extLst>
      <p:ext uri="{BB962C8B-B14F-4D97-AF65-F5344CB8AC3E}">
        <p14:creationId xmlns:p14="http://schemas.microsoft.com/office/powerpoint/2010/main" val="278938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676400"/>
            <a:ext cx="8686800" cy="4449763"/>
          </a:xfrm>
        </p:spPr>
        <p:txBody>
          <a:bodyPr/>
          <a:lstStyle/>
          <a:p>
            <a:pPr marL="0" indent="0">
              <a:buNone/>
            </a:pPr>
            <a:r>
              <a:rPr lang="en-ZA" dirty="0"/>
              <a:t>In some cases the SDLC is defined into eight (8) stages ( Turban, Rainer &amp; Potter, 2003</a:t>
            </a:r>
            <a:endParaRPr lang="en-US" dirty="0"/>
          </a:p>
          <a:p>
            <a:pPr lvl="0"/>
            <a:r>
              <a:rPr lang="en-ZA" dirty="0"/>
              <a:t>Investigation</a:t>
            </a:r>
            <a:endParaRPr lang="en-US" dirty="0"/>
          </a:p>
          <a:p>
            <a:pPr lvl="0"/>
            <a:r>
              <a:rPr lang="en-ZA" dirty="0"/>
              <a:t>Analysis</a:t>
            </a:r>
            <a:endParaRPr lang="en-US" dirty="0"/>
          </a:p>
          <a:p>
            <a:pPr lvl="0"/>
            <a:r>
              <a:rPr lang="en-ZA" dirty="0"/>
              <a:t>Design</a:t>
            </a:r>
            <a:endParaRPr lang="en-US" dirty="0"/>
          </a:p>
          <a:p>
            <a:pPr lvl="0"/>
            <a:r>
              <a:rPr lang="en-ZA" dirty="0"/>
              <a:t>Programming</a:t>
            </a:r>
            <a:endParaRPr lang="en-US" dirty="0"/>
          </a:p>
          <a:p>
            <a:pPr lvl="0"/>
            <a:r>
              <a:rPr lang="en-ZA" dirty="0"/>
              <a:t>Testing</a:t>
            </a:r>
            <a:endParaRPr lang="en-US" dirty="0"/>
          </a:p>
          <a:p>
            <a:pPr lvl="0"/>
            <a:r>
              <a:rPr lang="en-ZA" dirty="0"/>
              <a:t>Implementation</a:t>
            </a:r>
            <a:endParaRPr lang="en-US" dirty="0"/>
          </a:p>
          <a:p>
            <a:pPr lvl="0"/>
            <a:r>
              <a:rPr lang="en-ZA" dirty="0"/>
              <a:t>operation</a:t>
            </a:r>
            <a:endParaRPr lang="en-US" dirty="0"/>
          </a:p>
          <a:p>
            <a:pPr lvl="0"/>
            <a:r>
              <a:rPr lang="en-ZA" dirty="0"/>
              <a:t>support</a:t>
            </a:r>
            <a:endParaRPr lang="en-US" dirty="0"/>
          </a:p>
          <a:p>
            <a:endParaRPr lang="en-US" dirty="0"/>
          </a:p>
        </p:txBody>
      </p:sp>
      <p:sp>
        <p:nvSpPr>
          <p:cNvPr id="3" name="Title 2"/>
          <p:cNvSpPr>
            <a:spLocks noGrp="1"/>
          </p:cNvSpPr>
          <p:nvPr>
            <p:ph type="title"/>
          </p:nvPr>
        </p:nvSpPr>
        <p:spPr/>
        <p:txBody>
          <a:bodyPr/>
          <a:lstStyle/>
          <a:p>
            <a:pPr algn="l"/>
            <a:r>
              <a:rPr lang="en-ZA" u="sng" dirty="0" smtClean="0"/>
              <a:t>Project Scope cont`d</a:t>
            </a:r>
            <a:endParaRPr lang="en-US" u="sng" dirty="0"/>
          </a:p>
        </p:txBody>
      </p:sp>
    </p:spTree>
    <p:extLst>
      <p:ext uri="{BB962C8B-B14F-4D97-AF65-F5344CB8AC3E}">
        <p14:creationId xmlns:p14="http://schemas.microsoft.com/office/powerpoint/2010/main" val="269073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676400"/>
            <a:ext cx="8686800" cy="4449763"/>
          </a:xfrm>
        </p:spPr>
        <p:txBody>
          <a:bodyPr/>
          <a:lstStyle/>
          <a:p>
            <a:pPr marL="0" indent="0">
              <a:buNone/>
            </a:pPr>
            <a:r>
              <a:rPr lang="en-ZA" dirty="0"/>
              <a:t>Some simplified the cycle into five (5) stages (Stair &amp; Reynolds, 2008</a:t>
            </a:r>
            <a:r>
              <a:rPr lang="en-ZA" dirty="0" smtClean="0"/>
              <a:t>)</a:t>
            </a:r>
          </a:p>
          <a:p>
            <a:r>
              <a:rPr lang="en-ZA" dirty="0" smtClean="0"/>
              <a:t>Requirements analysis</a:t>
            </a:r>
          </a:p>
          <a:p>
            <a:r>
              <a:rPr lang="en-ZA" dirty="0" smtClean="0"/>
              <a:t>Design</a:t>
            </a:r>
          </a:p>
          <a:p>
            <a:r>
              <a:rPr lang="en-ZA" dirty="0" smtClean="0"/>
              <a:t>Implementation</a:t>
            </a:r>
          </a:p>
          <a:p>
            <a:r>
              <a:rPr lang="en-ZA" dirty="0" smtClean="0"/>
              <a:t>Testing</a:t>
            </a:r>
          </a:p>
          <a:p>
            <a:r>
              <a:rPr lang="en-ZA" dirty="0" smtClean="0"/>
              <a:t>Evolution</a:t>
            </a:r>
            <a:endParaRPr lang="en-US" dirty="0"/>
          </a:p>
          <a:p>
            <a:pPr marL="0" indent="0">
              <a:buNone/>
            </a:pPr>
            <a:endParaRPr lang="en-US" dirty="0"/>
          </a:p>
        </p:txBody>
      </p:sp>
      <p:sp>
        <p:nvSpPr>
          <p:cNvPr id="3" name="Title 2"/>
          <p:cNvSpPr>
            <a:spLocks noGrp="1"/>
          </p:cNvSpPr>
          <p:nvPr>
            <p:ph type="title"/>
          </p:nvPr>
        </p:nvSpPr>
        <p:spPr/>
        <p:txBody>
          <a:bodyPr/>
          <a:lstStyle/>
          <a:p>
            <a:pPr algn="l"/>
            <a:r>
              <a:rPr lang="en-ZA" u="sng" dirty="0" smtClean="0"/>
              <a:t>Project Scope cont`d</a:t>
            </a:r>
            <a:endParaRPr lang="en-US" u="sng" dirty="0"/>
          </a:p>
        </p:txBody>
      </p:sp>
    </p:spTree>
    <p:extLst>
      <p:ext uri="{BB962C8B-B14F-4D97-AF65-F5344CB8AC3E}">
        <p14:creationId xmlns:p14="http://schemas.microsoft.com/office/powerpoint/2010/main" val="3131358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752600"/>
            <a:ext cx="8686800" cy="4373563"/>
          </a:xfrm>
        </p:spPr>
        <p:txBody>
          <a:bodyPr>
            <a:normAutofit fontScale="77500" lnSpcReduction="20000"/>
          </a:bodyPr>
          <a:lstStyle/>
          <a:p>
            <a:pPr lvl="0"/>
            <a:r>
              <a:rPr lang="en-ZA" dirty="0"/>
              <a:t>Both the mobile application and the web application will require the user to be connected to the internet and also the ability for them to actually use the computer as most people nowadays are able to use mobile devices.</a:t>
            </a:r>
            <a:endParaRPr lang="en-US" dirty="0"/>
          </a:p>
          <a:p>
            <a:pPr lvl="0"/>
            <a:r>
              <a:rPr lang="en-ZA" dirty="0"/>
              <a:t>The application will only be used by adults and not juveniles because by using the application one warrants that they are 18 years of age or older. If a particular is under the age of 18 or if not legally permitted to enter into a binding agreement, then one may use the application with the supervision of an elderly person as some restaurants sell alcohol and tobacco.</a:t>
            </a:r>
            <a:endParaRPr lang="en-US" dirty="0"/>
          </a:p>
          <a:p>
            <a:pPr lvl="0"/>
            <a:r>
              <a:rPr lang="en-ZA" dirty="0"/>
              <a:t>The application will only be useful to users only in areas with a certain range where restaurants are available and the minor setback is that not all areas are included in the use of the application as google maps is still trying to improve on that.</a:t>
            </a:r>
            <a:endParaRPr lang="en-US" dirty="0"/>
          </a:p>
          <a:p>
            <a:pPr lvl="0"/>
            <a:r>
              <a:rPr lang="en-ZA" dirty="0"/>
              <a:t>When it comes to notifications only user with the applications installed on their device will be able to see information as to how far their order is from arrival and with users that do use a smart phone sadly for them they will receive only an SMS notifying them that their order has been placed to a certain restaurant.</a:t>
            </a:r>
            <a:endParaRPr lang="en-US" dirty="0"/>
          </a:p>
          <a:p>
            <a:endParaRPr lang="en-US" dirty="0"/>
          </a:p>
        </p:txBody>
      </p:sp>
      <p:sp>
        <p:nvSpPr>
          <p:cNvPr id="3" name="Title 2"/>
          <p:cNvSpPr>
            <a:spLocks noGrp="1"/>
          </p:cNvSpPr>
          <p:nvPr>
            <p:ph type="title"/>
          </p:nvPr>
        </p:nvSpPr>
        <p:spPr/>
        <p:txBody>
          <a:bodyPr/>
          <a:lstStyle/>
          <a:p>
            <a:pPr algn="l"/>
            <a:r>
              <a:rPr lang="en-ZA" u="sng" dirty="0" smtClean="0"/>
              <a:t>Limitations</a:t>
            </a:r>
            <a:endParaRPr lang="en-US" u="sng" dirty="0"/>
          </a:p>
        </p:txBody>
      </p:sp>
    </p:spTree>
    <p:extLst>
      <p:ext uri="{BB962C8B-B14F-4D97-AF65-F5344CB8AC3E}">
        <p14:creationId xmlns:p14="http://schemas.microsoft.com/office/powerpoint/2010/main" val="418877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752600"/>
            <a:ext cx="8686800" cy="4373563"/>
          </a:xfrm>
        </p:spPr>
        <p:txBody>
          <a:bodyPr/>
          <a:lstStyle/>
          <a:p>
            <a:r>
              <a:rPr lang="en-ZA" dirty="0"/>
              <a:t>Since Mr Delivery will be a web-based and mobile application, a minimum of a default internet browser will be needed in the </a:t>
            </a:r>
            <a:r>
              <a:rPr lang="en-ZA" dirty="0" smtClean="0"/>
              <a:t>computer that the user will be using </a:t>
            </a:r>
            <a:r>
              <a:rPr lang="en-ZA" dirty="0"/>
              <a:t>for the execution of the web application and with smart phone (</a:t>
            </a:r>
            <a:r>
              <a:rPr lang="en-US" dirty="0"/>
              <a:t>A </a:t>
            </a:r>
            <a:r>
              <a:rPr lang="en-US" b="1" i="1" dirty="0"/>
              <a:t>smartphone</a:t>
            </a:r>
            <a:r>
              <a:rPr lang="en-US" dirty="0"/>
              <a:t> is a mobile personal computer with a mobile operating system with features useful for mobile or handheld use) </a:t>
            </a:r>
            <a:r>
              <a:rPr lang="en-ZA" dirty="0"/>
              <a:t>will be required for mobile application use.</a:t>
            </a:r>
            <a:endParaRPr lang="en-US" dirty="0"/>
          </a:p>
          <a:p>
            <a:pPr marL="0" indent="0">
              <a:buNone/>
            </a:pPr>
            <a:endParaRPr lang="en-US" dirty="0"/>
          </a:p>
        </p:txBody>
      </p:sp>
      <p:sp>
        <p:nvSpPr>
          <p:cNvPr id="3" name="Title 2"/>
          <p:cNvSpPr>
            <a:spLocks noGrp="1"/>
          </p:cNvSpPr>
          <p:nvPr>
            <p:ph type="title"/>
          </p:nvPr>
        </p:nvSpPr>
        <p:spPr/>
        <p:txBody>
          <a:bodyPr/>
          <a:lstStyle/>
          <a:p>
            <a:pPr algn="l"/>
            <a:r>
              <a:rPr lang="en-ZA" u="sng" dirty="0" smtClean="0"/>
              <a:t>Program Requirements</a:t>
            </a:r>
            <a:endParaRPr lang="en-US" u="sng" dirty="0"/>
          </a:p>
        </p:txBody>
      </p:sp>
    </p:spTree>
    <p:extLst>
      <p:ext uri="{BB962C8B-B14F-4D97-AF65-F5344CB8AC3E}">
        <p14:creationId xmlns:p14="http://schemas.microsoft.com/office/powerpoint/2010/main" val="141970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b="1" i="1" dirty="0"/>
              <a:t>System Model</a:t>
            </a:r>
          </a:p>
          <a:p>
            <a:r>
              <a:rPr lang="en-US" dirty="0" smtClean="0"/>
              <a:t>The </a:t>
            </a:r>
            <a:r>
              <a:rPr lang="en-US" dirty="0"/>
              <a:t>structure of the system can be divided into three main logical components. The first component must provide some form of </a:t>
            </a:r>
            <a:r>
              <a:rPr lang="en-US" u="sng" dirty="0"/>
              <a:t>menu management</a:t>
            </a:r>
            <a:r>
              <a:rPr lang="en-US" dirty="0"/>
              <a:t>, allowing the restaurant to control what can be ordered by customers. The second component is the </a:t>
            </a:r>
            <a:r>
              <a:rPr lang="en-US" u="sng" dirty="0" smtClean="0"/>
              <a:t>web/mobile </a:t>
            </a:r>
            <a:r>
              <a:rPr lang="en-US" u="sng" dirty="0"/>
              <a:t>ordering </a:t>
            </a:r>
            <a:r>
              <a:rPr lang="en-US" u="sng" dirty="0" smtClean="0"/>
              <a:t>application </a:t>
            </a:r>
            <a:r>
              <a:rPr lang="en-US" dirty="0" smtClean="0"/>
              <a:t>that </a:t>
            </a:r>
            <a:r>
              <a:rPr lang="en-US" dirty="0"/>
              <a:t>provides the functionality for customers to place their order and supply all necessary details. The third and final logical component is the </a:t>
            </a:r>
            <a:r>
              <a:rPr lang="en-US" u="sng" dirty="0"/>
              <a:t>order retrieval system</a:t>
            </a:r>
            <a:r>
              <a:rPr lang="en-US" dirty="0"/>
              <a:t>. Used by the restaurant to keep track of all orders which have been placed, this component takes care of retrieving and displaying order information, as well as updating orders which have already been processed</a:t>
            </a:r>
          </a:p>
        </p:txBody>
      </p:sp>
      <p:sp>
        <p:nvSpPr>
          <p:cNvPr id="3" name="Title 2"/>
          <p:cNvSpPr>
            <a:spLocks noGrp="1"/>
          </p:cNvSpPr>
          <p:nvPr>
            <p:ph type="title"/>
          </p:nvPr>
        </p:nvSpPr>
        <p:spPr/>
        <p:txBody>
          <a:bodyPr/>
          <a:lstStyle/>
          <a:p>
            <a:pPr algn="l"/>
            <a:r>
              <a:rPr lang="en-ZA" dirty="0" smtClean="0"/>
              <a:t>Program requirements cont`d</a:t>
            </a:r>
            <a:endParaRPr lang="en-US" dirty="0"/>
          </a:p>
        </p:txBody>
      </p:sp>
    </p:spTree>
    <p:extLst>
      <p:ext uri="{BB962C8B-B14F-4D97-AF65-F5344CB8AC3E}">
        <p14:creationId xmlns:p14="http://schemas.microsoft.com/office/powerpoint/2010/main" val="67478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6400"/>
            <a:ext cx="8686799" cy="4449763"/>
          </a:xfrm>
        </p:spPr>
        <p:txBody>
          <a:bodyPr>
            <a:normAutofit fontScale="92500" lnSpcReduction="10000"/>
          </a:bodyPr>
          <a:lstStyle/>
          <a:p>
            <a:r>
              <a:rPr lang="en-ZA" dirty="0" smtClean="0"/>
              <a:t>Mr </a:t>
            </a:r>
            <a:r>
              <a:rPr lang="en-ZA" dirty="0"/>
              <a:t>Delivery is an application, it simply refers to an on-line takeout order processer as opposed to the old traditional  way of physically going to the restaurant to make an order as is strives to eliminate misunderstanding or wrong orders, saving </a:t>
            </a:r>
            <a:r>
              <a:rPr lang="en-ZA" u="sng" dirty="0"/>
              <a:t>time</a:t>
            </a:r>
            <a:r>
              <a:rPr lang="en-ZA" dirty="0"/>
              <a:t> and </a:t>
            </a:r>
            <a:r>
              <a:rPr lang="en-ZA" u="sng" dirty="0"/>
              <a:t>money</a:t>
            </a:r>
            <a:r>
              <a:rPr lang="en-ZA" b="1" dirty="0"/>
              <a:t> </a:t>
            </a:r>
            <a:r>
              <a:rPr lang="en-ZA" dirty="0"/>
              <a:t>as they are both precious and valuable, making takeout delivery quick at a customer’s “doorstep” from anywhere within  area range of available restaurants and obviously distressing people of what meal they are going to prepare as it might take time to prepare and worse if it was a tiring one</a:t>
            </a:r>
            <a:r>
              <a:rPr lang="en-ZA" dirty="0" smtClean="0"/>
              <a:t>.</a:t>
            </a:r>
          </a:p>
          <a:p>
            <a:r>
              <a:rPr lang="en-ZA" dirty="0" smtClean="0"/>
              <a:t> </a:t>
            </a:r>
            <a:r>
              <a:rPr lang="en-US" dirty="0"/>
              <a:t>In general Mr. Delivery may influence more people as the people can directly order food from the application itself without going anywhere. This makes people more convenient and flexible as they can have food at their home or office itself with their friends or family members. </a:t>
            </a:r>
          </a:p>
        </p:txBody>
      </p:sp>
      <p:sp>
        <p:nvSpPr>
          <p:cNvPr id="3" name="Title 2"/>
          <p:cNvSpPr>
            <a:spLocks noGrp="1"/>
          </p:cNvSpPr>
          <p:nvPr>
            <p:ph type="title"/>
          </p:nvPr>
        </p:nvSpPr>
        <p:spPr/>
        <p:txBody>
          <a:bodyPr>
            <a:normAutofit/>
          </a:bodyPr>
          <a:lstStyle/>
          <a:p>
            <a:pPr algn="l"/>
            <a:r>
              <a:rPr lang="en-ZA" u="sng" dirty="0" smtClean="0"/>
              <a:t>Overview</a:t>
            </a:r>
            <a:endParaRPr lang="en-US" u="sng" dirty="0"/>
          </a:p>
        </p:txBody>
      </p:sp>
    </p:spTree>
    <p:extLst>
      <p:ext uri="{BB962C8B-B14F-4D97-AF65-F5344CB8AC3E}">
        <p14:creationId xmlns:p14="http://schemas.microsoft.com/office/powerpoint/2010/main" val="447803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ZA" dirty="0"/>
              <a:t>Program requirements cont`d</a:t>
            </a:r>
            <a:endParaRPr lang="en-US" dirty="0"/>
          </a:p>
        </p:txBody>
      </p:sp>
      <p:pic>
        <p:nvPicPr>
          <p:cNvPr id="1536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8305800" cy="430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6500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676400"/>
            <a:ext cx="8458200" cy="4800600"/>
          </a:xfrm>
        </p:spPr>
        <p:txBody>
          <a:bodyPr>
            <a:normAutofit fontScale="77500" lnSpcReduction="20000"/>
          </a:bodyPr>
          <a:lstStyle/>
          <a:p>
            <a:r>
              <a:rPr lang="en-ZA" dirty="0"/>
              <a:t>The system will be user friendly. The user friendly and interactive interface design will help achieve the ability for the customer to browse through the application and make direct selections of desired products so they can place orders without any struggle of some sort.</a:t>
            </a:r>
            <a:endParaRPr lang="en-US" dirty="0"/>
          </a:p>
          <a:p>
            <a:r>
              <a:rPr lang="en-ZA" dirty="0"/>
              <a:t>Functional requirements</a:t>
            </a:r>
            <a:endParaRPr lang="en-US" dirty="0"/>
          </a:p>
          <a:p>
            <a:r>
              <a:rPr lang="en-ZA" dirty="0"/>
              <a:t>Functional requirements define the capabilities and functions that a system must be able to perform successfully. </a:t>
            </a:r>
            <a:r>
              <a:rPr lang="en-US" dirty="0"/>
              <a:t>As can be seen in the system model diagramed above, each of the three system components essentially provides a layer of isolation between the end user and the database. The motivation behind this isolation is twofold</a:t>
            </a:r>
            <a:r>
              <a:rPr lang="en-US" dirty="0" smtClean="0"/>
              <a:t>.</a:t>
            </a:r>
          </a:p>
          <a:p>
            <a:r>
              <a:rPr lang="en-US" dirty="0" smtClean="0"/>
              <a:t> </a:t>
            </a:r>
            <a:r>
              <a:rPr lang="en-US" dirty="0"/>
              <a:t>Firstly, allowing the end user to interact with the system through a rich interface provide a much more enjoyable user experience, particularly for the non-technical users which will account for the majority of the system’s users. In addition, this isolation layer also protects the integrity of the database by preventing users from taking any action outside those which the system is designed to handle</a:t>
            </a:r>
          </a:p>
          <a:p>
            <a:r>
              <a:rPr lang="en-US" dirty="0"/>
              <a:t>Because of this design pattern, it is essential to estimate exactly which functions a user will be presented and these functions are outlined below, grouped by component.</a:t>
            </a:r>
          </a:p>
          <a:p>
            <a:endParaRPr lang="en-US" dirty="0"/>
          </a:p>
        </p:txBody>
      </p:sp>
      <p:sp>
        <p:nvSpPr>
          <p:cNvPr id="3" name="Title 2"/>
          <p:cNvSpPr>
            <a:spLocks noGrp="1"/>
          </p:cNvSpPr>
          <p:nvPr>
            <p:ph type="title"/>
          </p:nvPr>
        </p:nvSpPr>
        <p:spPr/>
        <p:txBody>
          <a:bodyPr/>
          <a:lstStyle/>
          <a:p>
            <a:pPr algn="l"/>
            <a:r>
              <a:rPr lang="en-ZA" dirty="0"/>
              <a:t>Program requirements cont`d</a:t>
            </a:r>
            <a:endParaRPr lang="en-US" dirty="0"/>
          </a:p>
        </p:txBody>
      </p:sp>
    </p:spTree>
    <p:extLst>
      <p:ext uri="{BB962C8B-B14F-4D97-AF65-F5344CB8AC3E}">
        <p14:creationId xmlns:p14="http://schemas.microsoft.com/office/powerpoint/2010/main" val="769981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676400"/>
            <a:ext cx="8458200" cy="4449763"/>
          </a:xfrm>
        </p:spPr>
        <p:txBody>
          <a:bodyPr>
            <a:normAutofit fontScale="70000" lnSpcReduction="20000"/>
          </a:bodyPr>
          <a:lstStyle/>
          <a:p>
            <a:pPr marL="0" indent="0">
              <a:buNone/>
            </a:pPr>
            <a:r>
              <a:rPr lang="en-US" b="1" dirty="0"/>
              <a:t>The Web/Mobile Ordering application</a:t>
            </a:r>
          </a:p>
          <a:p>
            <a:pPr marL="0" indent="0">
              <a:buNone/>
            </a:pPr>
            <a:r>
              <a:rPr lang="en-US" dirty="0"/>
              <a:t>Users </a:t>
            </a:r>
            <a:r>
              <a:rPr lang="en-US" dirty="0" smtClean="0"/>
              <a:t>will </a:t>
            </a:r>
            <a:r>
              <a:rPr lang="en-US" dirty="0"/>
              <a:t>be </a:t>
            </a:r>
            <a:r>
              <a:rPr lang="en-US" dirty="0" smtClean="0"/>
              <a:t>provided with </a:t>
            </a:r>
            <a:r>
              <a:rPr lang="en-US" dirty="0"/>
              <a:t>the following functionality:</a:t>
            </a:r>
          </a:p>
          <a:p>
            <a:pPr lvl="0"/>
            <a:r>
              <a:rPr lang="en-US" dirty="0"/>
              <a:t>Create an account.</a:t>
            </a:r>
          </a:p>
          <a:p>
            <a:pPr lvl="0"/>
            <a:r>
              <a:rPr lang="en-US" dirty="0"/>
              <a:t>Manage their account.</a:t>
            </a:r>
          </a:p>
          <a:p>
            <a:pPr lvl="0"/>
            <a:r>
              <a:rPr lang="en-US" dirty="0"/>
              <a:t>Log in to the system.</a:t>
            </a:r>
          </a:p>
          <a:p>
            <a:pPr lvl="0"/>
            <a:r>
              <a:rPr lang="en-US" dirty="0"/>
              <a:t>Navigate the available restaurants. </a:t>
            </a:r>
          </a:p>
          <a:p>
            <a:pPr lvl="0"/>
            <a:r>
              <a:rPr lang="en-US" dirty="0"/>
              <a:t>Navigate a certain restaurant’s menu.</a:t>
            </a:r>
          </a:p>
          <a:p>
            <a:pPr lvl="0"/>
            <a:r>
              <a:rPr lang="en-US" dirty="0"/>
              <a:t>Select product(s) from the menu.</a:t>
            </a:r>
          </a:p>
          <a:p>
            <a:pPr lvl="0"/>
            <a:r>
              <a:rPr lang="en-US" dirty="0"/>
              <a:t>Customize options for selected product(s).</a:t>
            </a:r>
          </a:p>
          <a:p>
            <a:pPr lvl="0"/>
            <a:r>
              <a:rPr lang="en-US" dirty="0"/>
              <a:t>Add product(s) to their cart.</a:t>
            </a:r>
          </a:p>
          <a:p>
            <a:pPr lvl="0"/>
            <a:r>
              <a:rPr lang="en-US" dirty="0"/>
              <a:t>Review their cart.</a:t>
            </a:r>
          </a:p>
          <a:p>
            <a:pPr lvl="0"/>
            <a:r>
              <a:rPr lang="en-US" dirty="0"/>
              <a:t>Remove product(s) from their cart.</a:t>
            </a:r>
          </a:p>
          <a:p>
            <a:pPr lvl="0"/>
            <a:r>
              <a:rPr lang="en-US" dirty="0"/>
              <a:t>Provide delivery details if </a:t>
            </a:r>
            <a:r>
              <a:rPr lang="en-US" dirty="0" smtClean="0"/>
              <a:t>“Delivery” </a:t>
            </a:r>
            <a:r>
              <a:rPr lang="en-US" dirty="0"/>
              <a:t>is selected.</a:t>
            </a:r>
          </a:p>
          <a:p>
            <a:pPr lvl="0"/>
            <a:r>
              <a:rPr lang="en-US" dirty="0"/>
              <a:t>Provide payment details if “Self-collection” selected </a:t>
            </a:r>
          </a:p>
          <a:p>
            <a:pPr lvl="0"/>
            <a:r>
              <a:rPr lang="en-US" dirty="0"/>
              <a:t>Place an order.</a:t>
            </a:r>
          </a:p>
          <a:p>
            <a:pPr lvl="0"/>
            <a:r>
              <a:rPr lang="en-US" dirty="0"/>
              <a:t>Receive confirmation in the form of an invoice through an email or SMS.</a:t>
            </a:r>
          </a:p>
          <a:p>
            <a:endParaRPr lang="en-US" dirty="0"/>
          </a:p>
        </p:txBody>
      </p:sp>
      <p:sp>
        <p:nvSpPr>
          <p:cNvPr id="3" name="Title 2"/>
          <p:cNvSpPr>
            <a:spLocks noGrp="1"/>
          </p:cNvSpPr>
          <p:nvPr>
            <p:ph type="title"/>
          </p:nvPr>
        </p:nvSpPr>
        <p:spPr/>
        <p:txBody>
          <a:bodyPr/>
          <a:lstStyle/>
          <a:p>
            <a:pPr algn="l"/>
            <a:r>
              <a:rPr lang="en-ZA" dirty="0"/>
              <a:t>Program requirements cont`d</a:t>
            </a:r>
            <a:endParaRPr lang="en-US" dirty="0"/>
          </a:p>
        </p:txBody>
      </p:sp>
    </p:spTree>
    <p:extLst>
      <p:ext uri="{BB962C8B-B14F-4D97-AF65-F5344CB8AC3E}">
        <p14:creationId xmlns:p14="http://schemas.microsoft.com/office/powerpoint/2010/main" val="296566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752600"/>
            <a:ext cx="8686800" cy="5029200"/>
          </a:xfrm>
        </p:spPr>
        <p:txBody>
          <a:bodyPr>
            <a:normAutofit fontScale="85000" lnSpcReduction="20000"/>
          </a:bodyPr>
          <a:lstStyle/>
          <a:p>
            <a:pPr marL="0" indent="0">
              <a:buNone/>
            </a:pPr>
            <a:r>
              <a:rPr lang="en-US" b="1" dirty="0"/>
              <a:t>Menu Management System</a:t>
            </a:r>
          </a:p>
          <a:p>
            <a:r>
              <a:rPr lang="en-US" dirty="0" smtClean="0"/>
              <a:t>The </a:t>
            </a:r>
            <a:r>
              <a:rPr lang="en-US" dirty="0"/>
              <a:t>menu management system will be available only to the </a:t>
            </a:r>
            <a:r>
              <a:rPr lang="en-US" dirty="0" smtClean="0"/>
              <a:t>Admistrator, </a:t>
            </a:r>
            <a:r>
              <a:rPr lang="en-US" dirty="0"/>
              <a:t>as the name suggests, allow them to manage the menu that is displayed to users of the web ordering system. The functions afforded by the menu management system provide user with the ability to, using a graphical interface:</a:t>
            </a:r>
          </a:p>
          <a:p>
            <a:pPr lvl="0"/>
            <a:r>
              <a:rPr lang="en-US" dirty="0"/>
              <a:t>Add a new/update/delete vendor to/from the restaurant`s menu.</a:t>
            </a:r>
          </a:p>
          <a:p>
            <a:pPr lvl="0"/>
            <a:r>
              <a:rPr lang="en-US" dirty="0"/>
              <a:t>Add a new/update/delete food category to/from the menu.</a:t>
            </a:r>
          </a:p>
          <a:p>
            <a:pPr lvl="0"/>
            <a:r>
              <a:rPr lang="en-US" dirty="0"/>
              <a:t>Add a new/update/delete food product to/from the menu.</a:t>
            </a:r>
          </a:p>
          <a:p>
            <a:pPr lvl="0"/>
            <a:r>
              <a:rPr lang="en-US" dirty="0"/>
              <a:t>Add a new/update/delete option for a given product.</a:t>
            </a:r>
          </a:p>
          <a:p>
            <a:pPr lvl="0"/>
            <a:r>
              <a:rPr lang="en-US" dirty="0"/>
              <a:t>Update price for a given product.</a:t>
            </a:r>
          </a:p>
          <a:p>
            <a:pPr lvl="0"/>
            <a:r>
              <a:rPr lang="en-US" dirty="0"/>
              <a:t>Update default options for a given product.</a:t>
            </a:r>
          </a:p>
          <a:p>
            <a:pPr lvl="0"/>
            <a:r>
              <a:rPr lang="en-US" dirty="0"/>
              <a:t>Update additional information (description, photo, etc.) for a given product.</a:t>
            </a:r>
          </a:p>
          <a:p>
            <a:pPr marL="0" indent="0">
              <a:buNone/>
            </a:pPr>
            <a:r>
              <a:rPr lang="en-US" dirty="0"/>
              <a:t>It is anticipated that the functionality provided by this component will be one of the first things noted by the restaurant user, as they will have to go through it to configure their menu, etc. before beginning to actually take orders. Once everything is initially configured, however, this component will likely be the least used, as menu updates generally do not occur with great frequency.</a:t>
            </a:r>
          </a:p>
          <a:p>
            <a:endParaRPr lang="en-US" dirty="0"/>
          </a:p>
        </p:txBody>
      </p:sp>
      <p:sp>
        <p:nvSpPr>
          <p:cNvPr id="3" name="Title 2"/>
          <p:cNvSpPr>
            <a:spLocks noGrp="1"/>
          </p:cNvSpPr>
          <p:nvPr>
            <p:ph type="title"/>
          </p:nvPr>
        </p:nvSpPr>
        <p:spPr/>
        <p:txBody>
          <a:bodyPr/>
          <a:lstStyle/>
          <a:p>
            <a:pPr algn="l"/>
            <a:r>
              <a:rPr lang="en-ZA" dirty="0"/>
              <a:t>Program requirements cont`d</a:t>
            </a:r>
            <a:endParaRPr lang="en-US" dirty="0"/>
          </a:p>
        </p:txBody>
      </p:sp>
    </p:spTree>
    <p:extLst>
      <p:ext uri="{BB962C8B-B14F-4D97-AF65-F5344CB8AC3E}">
        <p14:creationId xmlns:p14="http://schemas.microsoft.com/office/powerpoint/2010/main" val="2297912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676400"/>
            <a:ext cx="8686800" cy="4449763"/>
          </a:xfrm>
        </p:spPr>
        <p:txBody>
          <a:bodyPr>
            <a:normAutofit/>
          </a:bodyPr>
          <a:lstStyle/>
          <a:p>
            <a:pPr marL="0" indent="0">
              <a:buNone/>
            </a:pPr>
            <a:r>
              <a:rPr lang="en-US" b="1" dirty="0"/>
              <a:t>Order Retrieval System</a:t>
            </a:r>
          </a:p>
          <a:p>
            <a:pPr marL="0" indent="0">
              <a:buNone/>
            </a:pPr>
            <a:r>
              <a:rPr lang="en-US" dirty="0" smtClean="0"/>
              <a:t>Of </a:t>
            </a:r>
            <a:r>
              <a:rPr lang="en-US" dirty="0"/>
              <a:t>the three components, the order retrieval system is functionally the simplest. Like the menu management system, it is designed to be used only by restaurant employees, and provides the following functions:</a:t>
            </a:r>
          </a:p>
          <a:p>
            <a:pPr lvl="0"/>
            <a:r>
              <a:rPr lang="en-US" dirty="0"/>
              <a:t>Retrieve new orders from the database.</a:t>
            </a:r>
          </a:p>
          <a:p>
            <a:pPr lvl="0"/>
            <a:r>
              <a:rPr lang="en-US" dirty="0"/>
              <a:t>Display the orders in an easily readable, graphical way.</a:t>
            </a:r>
          </a:p>
          <a:p>
            <a:pPr lvl="0"/>
            <a:r>
              <a:rPr lang="en-US" dirty="0"/>
              <a:t>Mark an order as having been processed and remove it from the list of active orders.</a:t>
            </a:r>
          </a:p>
          <a:p>
            <a:endParaRPr lang="en-US" dirty="0"/>
          </a:p>
        </p:txBody>
      </p:sp>
      <p:sp>
        <p:nvSpPr>
          <p:cNvPr id="3" name="Title 2"/>
          <p:cNvSpPr>
            <a:spLocks noGrp="1"/>
          </p:cNvSpPr>
          <p:nvPr>
            <p:ph type="title"/>
          </p:nvPr>
        </p:nvSpPr>
        <p:spPr/>
        <p:txBody>
          <a:bodyPr/>
          <a:lstStyle/>
          <a:p>
            <a:pPr algn="l"/>
            <a:r>
              <a:rPr lang="en-ZA" dirty="0"/>
              <a:t>Program requirements cont`d</a:t>
            </a:r>
            <a:endParaRPr lang="en-US" dirty="0"/>
          </a:p>
        </p:txBody>
      </p:sp>
    </p:spTree>
    <p:extLst>
      <p:ext uri="{BB962C8B-B14F-4D97-AF65-F5344CB8AC3E}">
        <p14:creationId xmlns:p14="http://schemas.microsoft.com/office/powerpoint/2010/main" val="20904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752600"/>
            <a:ext cx="8686800" cy="4373563"/>
          </a:xfrm>
        </p:spPr>
        <p:txBody>
          <a:bodyPr/>
          <a:lstStyle/>
          <a:p>
            <a:pPr marL="0" indent="0">
              <a:buNone/>
            </a:pPr>
            <a:r>
              <a:rPr lang="en-ZA" dirty="0"/>
              <a:t>A non-functional requirement is a requirement that specifies criteria that can be used to judge the operation of a system rather than specific behaviours. Some of the non-functional requirements include:</a:t>
            </a:r>
            <a:endParaRPr lang="en-US" dirty="0"/>
          </a:p>
          <a:p>
            <a:pPr lvl="0"/>
            <a:r>
              <a:rPr lang="en-ZA" dirty="0"/>
              <a:t>There should be sufficient network bandwidth.</a:t>
            </a:r>
            <a:endParaRPr lang="en-US" dirty="0"/>
          </a:p>
          <a:p>
            <a:pPr lvl="0"/>
            <a:r>
              <a:rPr lang="en-ZA" dirty="0"/>
              <a:t>Backup – provision for data backup.</a:t>
            </a:r>
            <a:endParaRPr lang="en-US" dirty="0"/>
          </a:p>
          <a:p>
            <a:pPr lvl="0"/>
            <a:r>
              <a:rPr lang="en-ZA" dirty="0"/>
              <a:t>Maintainability – easy to maintain. </a:t>
            </a:r>
            <a:endParaRPr lang="en-US" dirty="0"/>
          </a:p>
          <a:p>
            <a:pPr lvl="0"/>
            <a:r>
              <a:rPr lang="en-ZA" dirty="0"/>
              <a:t>Performance and response time – fast response.</a:t>
            </a:r>
            <a:endParaRPr lang="en-US" dirty="0"/>
          </a:p>
          <a:p>
            <a:pPr lvl="0"/>
            <a:r>
              <a:rPr lang="en-ZA" dirty="0"/>
              <a:t>Usability – easy to use.</a:t>
            </a:r>
            <a:endParaRPr lang="en-US" dirty="0"/>
          </a:p>
          <a:p>
            <a:pPr lvl="0"/>
            <a:r>
              <a:rPr lang="en-ZA" dirty="0"/>
              <a:t>Easily upgradable</a:t>
            </a:r>
            <a:endParaRPr lang="en-US" dirty="0"/>
          </a:p>
          <a:p>
            <a:endParaRPr lang="en-US" dirty="0"/>
          </a:p>
        </p:txBody>
      </p:sp>
      <p:sp>
        <p:nvSpPr>
          <p:cNvPr id="3" name="Title 2"/>
          <p:cNvSpPr>
            <a:spLocks noGrp="1"/>
          </p:cNvSpPr>
          <p:nvPr>
            <p:ph type="title"/>
          </p:nvPr>
        </p:nvSpPr>
        <p:spPr/>
        <p:txBody>
          <a:bodyPr/>
          <a:lstStyle/>
          <a:p>
            <a:pPr algn="l"/>
            <a:r>
              <a:rPr lang="en-ZA" dirty="0"/>
              <a:t>Program requirements cont`d</a:t>
            </a:r>
            <a:endParaRPr lang="en-US" dirty="0"/>
          </a:p>
        </p:txBody>
      </p:sp>
    </p:spTree>
    <p:extLst>
      <p:ext uri="{BB962C8B-B14F-4D97-AF65-F5344CB8AC3E}">
        <p14:creationId xmlns:p14="http://schemas.microsoft.com/office/powerpoint/2010/main" val="1650289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71800"/>
            <a:ext cx="8229600" cy="1252728"/>
          </a:xfrm>
        </p:spPr>
        <p:txBody>
          <a:bodyPr>
            <a:normAutofit/>
          </a:bodyPr>
          <a:lstStyle/>
          <a:p>
            <a:pPr algn="l"/>
            <a:r>
              <a:rPr lang="en-ZA" sz="7200" dirty="0" smtClean="0">
                <a:solidFill>
                  <a:schemeClr val="accent1"/>
                </a:solidFill>
              </a:rPr>
              <a:t>Diagrams</a:t>
            </a:r>
            <a:endParaRPr lang="en-US" sz="7200" dirty="0">
              <a:solidFill>
                <a:schemeClr val="accent1"/>
              </a:solidFill>
            </a:endParaRPr>
          </a:p>
        </p:txBody>
      </p:sp>
    </p:spTree>
    <p:extLst>
      <p:ext uri="{BB962C8B-B14F-4D97-AF65-F5344CB8AC3E}">
        <p14:creationId xmlns:p14="http://schemas.microsoft.com/office/powerpoint/2010/main" val="423979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ZA" u="sng" dirty="0" smtClean="0"/>
              <a:t>Use case model</a:t>
            </a:r>
            <a:endParaRPr lang="en-US" u="sng" dirty="0"/>
          </a:p>
        </p:txBody>
      </p:sp>
      <p:pic>
        <p:nvPicPr>
          <p:cNvPr id="4" name="Content Placeholder 3" descr="C:\Users\User\Downloads\Use case Modeling.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762999" cy="5410200"/>
          </a:xfrm>
          <a:prstGeom prst="rect">
            <a:avLst/>
          </a:prstGeom>
          <a:noFill/>
          <a:ln>
            <a:noFill/>
          </a:ln>
        </p:spPr>
      </p:pic>
    </p:spTree>
    <p:extLst>
      <p:ext uri="{BB962C8B-B14F-4D97-AF65-F5344CB8AC3E}">
        <p14:creationId xmlns:p14="http://schemas.microsoft.com/office/powerpoint/2010/main" val="133256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ZA" dirty="0" smtClean="0"/>
              <a:t>Class Diagram</a:t>
            </a:r>
            <a:endParaRPr lang="en-US" dirty="0"/>
          </a:p>
        </p:txBody>
      </p:sp>
      <p:pic>
        <p:nvPicPr>
          <p:cNvPr id="4" name="Content Placeholder 3" descr="C:\Users\BaThapelo\Documents\class_mod.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686800" cy="5181600"/>
          </a:xfrm>
          <a:prstGeom prst="rect">
            <a:avLst/>
          </a:prstGeom>
          <a:noFill/>
          <a:ln>
            <a:noFill/>
          </a:ln>
        </p:spPr>
      </p:pic>
    </p:spTree>
    <p:extLst>
      <p:ext uri="{BB962C8B-B14F-4D97-AF65-F5344CB8AC3E}">
        <p14:creationId xmlns:p14="http://schemas.microsoft.com/office/powerpoint/2010/main" val="925691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ZA" dirty="0" smtClean="0"/>
              <a:t>Entity Relationship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981200"/>
            <a:ext cx="8305800" cy="4876800"/>
          </a:xfrm>
        </p:spPr>
      </p:pic>
    </p:spTree>
    <p:extLst>
      <p:ext uri="{BB962C8B-B14F-4D97-AF65-F5344CB8AC3E}">
        <p14:creationId xmlns:p14="http://schemas.microsoft.com/office/powerpoint/2010/main" val="3448500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752600"/>
            <a:ext cx="8686800" cy="4373563"/>
          </a:xfrm>
        </p:spPr>
        <p:txBody>
          <a:bodyPr>
            <a:normAutofit fontScale="92500"/>
          </a:bodyPr>
          <a:lstStyle/>
          <a:p>
            <a:r>
              <a:rPr lang="en-US" dirty="0"/>
              <a:t>Unlike the physical restaurant, Mr. Delivery will be serving in the entire city</a:t>
            </a:r>
            <a:r>
              <a:rPr lang="en-US" b="1" dirty="0"/>
              <a:t> </a:t>
            </a:r>
            <a:r>
              <a:rPr lang="en-US" dirty="0"/>
              <a:t>as it will maintain some relationships with the local </a:t>
            </a:r>
            <a:r>
              <a:rPr lang="en-US" dirty="0" smtClean="0"/>
              <a:t>restaurants.</a:t>
            </a:r>
          </a:p>
          <a:p>
            <a:r>
              <a:rPr lang="en-US" dirty="0" smtClean="0"/>
              <a:t>So </a:t>
            </a:r>
            <a:r>
              <a:rPr lang="en-US" dirty="0"/>
              <a:t>whenever a customer places an order, they deliver the food from the nearby restaurant to the customer as per the availability. </a:t>
            </a:r>
            <a:endParaRPr lang="en-US" dirty="0" smtClean="0"/>
          </a:p>
          <a:p>
            <a:r>
              <a:rPr lang="en-US" dirty="0" smtClean="0"/>
              <a:t>This </a:t>
            </a:r>
            <a:r>
              <a:rPr lang="en-US" dirty="0"/>
              <a:t>makes them to serve faster and throughout the city even,</a:t>
            </a:r>
            <a:r>
              <a:rPr lang="en-US" b="1" dirty="0"/>
              <a:t> </a:t>
            </a:r>
            <a:r>
              <a:rPr lang="en-US" dirty="0"/>
              <a:t>which increases the target area. On the other hand a normal physical restaurant serves within a particular area which makes the target area comparatively less. </a:t>
            </a:r>
            <a:endParaRPr lang="en-US" dirty="0" smtClean="0"/>
          </a:p>
          <a:p>
            <a:r>
              <a:rPr lang="en-US" dirty="0" smtClean="0"/>
              <a:t>Even </a:t>
            </a:r>
            <a:r>
              <a:rPr lang="en-US" dirty="0"/>
              <a:t>though, if normal restaurants go online and have their own website, they might not be able to serve in the entire city until and unless they maintain branches throughout the city.</a:t>
            </a:r>
          </a:p>
          <a:p>
            <a:endParaRPr lang="en-US" dirty="0"/>
          </a:p>
        </p:txBody>
      </p:sp>
      <p:sp>
        <p:nvSpPr>
          <p:cNvPr id="3" name="Title 2"/>
          <p:cNvSpPr>
            <a:spLocks noGrp="1"/>
          </p:cNvSpPr>
          <p:nvPr>
            <p:ph type="title"/>
          </p:nvPr>
        </p:nvSpPr>
        <p:spPr/>
        <p:txBody>
          <a:bodyPr/>
          <a:lstStyle/>
          <a:p>
            <a:pPr algn="l"/>
            <a:r>
              <a:rPr lang="en-ZA" u="sng" dirty="0" smtClean="0"/>
              <a:t>Overview cont`d</a:t>
            </a:r>
            <a:endParaRPr lang="en-US" u="sng" dirty="0"/>
          </a:p>
        </p:txBody>
      </p:sp>
    </p:spTree>
    <p:extLst>
      <p:ext uri="{BB962C8B-B14F-4D97-AF65-F5344CB8AC3E}">
        <p14:creationId xmlns:p14="http://schemas.microsoft.com/office/powerpoint/2010/main" val="1677869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ZA"/>
              <a:t>Sequence </a:t>
            </a:r>
            <a:r>
              <a:rPr lang="en-ZA" smtClean="0"/>
              <a:t>Diagram</a:t>
            </a:r>
            <a:endParaRPr lang="en-US" dirty="0"/>
          </a:p>
        </p:txBody>
      </p:sp>
      <p:sp>
        <p:nvSpPr>
          <p:cNvPr id="2" name="Content Placeholder 1"/>
          <p:cNvSpPr>
            <a:spLocks noGrp="1"/>
          </p:cNvSpPr>
          <p:nvPr>
            <p:ph idx="1"/>
          </p:nvPr>
        </p:nvSpPr>
        <p:spPr/>
        <p:txBody>
          <a:bodyPr/>
          <a:lstStyle/>
          <a:p>
            <a:endParaRPr lang="en-ZA"/>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799"/>
            <a:ext cx="8763000" cy="533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533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ZA" dirty="0" smtClean="0"/>
              <a:t>Architecture Diagram</a:t>
            </a:r>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33326"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8354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ZA" dirty="0" smtClean="0"/>
              <a:t>Project Presentation</a:t>
            </a:r>
            <a:br>
              <a:rPr lang="en-ZA" dirty="0" smtClean="0"/>
            </a:br>
            <a:r>
              <a:rPr lang="en-ZA" dirty="0" smtClean="0"/>
              <a:t>Home page</a:t>
            </a:r>
            <a:endParaRPr lang="en-US" dirty="0"/>
          </a:p>
        </p:txBody>
      </p:sp>
      <p:sp>
        <p:nvSpPr>
          <p:cNvPr id="5" name="Content Placeholder 4"/>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37855"/>
            <a:ext cx="8686800" cy="4862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2722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Registration Page</a:t>
            </a: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87630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697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Login page</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686799"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539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Restaurant Menu</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762999"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9829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Products Menu</a:t>
            </a:r>
            <a:endParaRPr lang="en-US" dirty="0"/>
          </a:p>
        </p:txBody>
      </p:sp>
      <p:sp>
        <p:nvSpPr>
          <p:cNvPr id="5" name="Content Placeholder 4"/>
          <p:cNvSpPr>
            <a:spLocks noGrp="1"/>
          </p:cNvSpPr>
          <p:nvPr>
            <p:ph idx="1"/>
          </p:nvPr>
        </p:nvSpPr>
        <p:spPr/>
        <p:txBody>
          <a:bodyPr/>
          <a:lstStyle/>
          <a:p>
            <a:endParaRPr lang="en-US"/>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868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0830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Shopping Cart</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86799"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5308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Checkout Summary</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8610599"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6161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Payment</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686799"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7188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676400"/>
            <a:ext cx="8686800" cy="4449763"/>
          </a:xfrm>
        </p:spPr>
        <p:txBody>
          <a:bodyPr>
            <a:normAutofit fontScale="92500" lnSpcReduction="20000"/>
          </a:bodyPr>
          <a:lstStyle/>
          <a:p>
            <a:r>
              <a:rPr lang="en-US" u="sng" dirty="0"/>
              <a:t>Quick facts about online food ordering:</a:t>
            </a:r>
            <a:endParaRPr lang="en-US" dirty="0"/>
          </a:p>
          <a:p>
            <a:pPr lvl="0"/>
            <a:r>
              <a:rPr lang="en-US" b="1" dirty="0"/>
              <a:t>Attracting new customers</a:t>
            </a:r>
            <a:r>
              <a:rPr lang="en-US" dirty="0"/>
              <a:t> - It gives new customers a quick and easy way to find and try your restaurant’s offerings. New customers are much more likely to try your food if the ordering process is quick, easy and painless.</a:t>
            </a:r>
          </a:p>
          <a:p>
            <a:pPr lvl="0"/>
            <a:r>
              <a:rPr lang="en-US" b="1" dirty="0"/>
              <a:t>Improving Customer Convenience</a:t>
            </a:r>
            <a:r>
              <a:rPr lang="en-US" dirty="0"/>
              <a:t> - Restaurant meal ordering applications is one of the latest trends in food industry making customers to enjoy their food according to their convenience. </a:t>
            </a:r>
          </a:p>
          <a:p>
            <a:pPr lvl="0"/>
            <a:r>
              <a:rPr lang="en-US" b="1" dirty="0"/>
              <a:t>Effectual Online Promotion</a:t>
            </a:r>
            <a:r>
              <a:rPr lang="en-US" dirty="0"/>
              <a:t> - One of the important feature is that it allows the food serving company to promote their restaurant and enables customer attraction</a:t>
            </a:r>
          </a:p>
          <a:p>
            <a:pPr lvl="0"/>
            <a:r>
              <a:rPr lang="en-US" b="1" dirty="0"/>
              <a:t>Increase in Sales</a:t>
            </a:r>
            <a:r>
              <a:rPr lang="en-US" dirty="0"/>
              <a:t>- An online ordering system opens a window of opportunity for customers. Restaurants can customize their menus to highlight the menu specials or have them designed in a way they can make suggestions to the customer as they are ordering.</a:t>
            </a:r>
          </a:p>
          <a:p>
            <a:endParaRPr lang="en-US" dirty="0"/>
          </a:p>
        </p:txBody>
      </p:sp>
      <p:sp>
        <p:nvSpPr>
          <p:cNvPr id="3" name="Title 2"/>
          <p:cNvSpPr>
            <a:spLocks noGrp="1"/>
          </p:cNvSpPr>
          <p:nvPr>
            <p:ph type="title"/>
          </p:nvPr>
        </p:nvSpPr>
        <p:spPr/>
        <p:txBody>
          <a:bodyPr/>
          <a:lstStyle/>
          <a:p>
            <a:pPr algn="l"/>
            <a:r>
              <a:rPr lang="en-ZA" u="sng" dirty="0" smtClean="0"/>
              <a:t>Overview cont`d</a:t>
            </a:r>
            <a:endParaRPr lang="en-US" u="sng" dirty="0"/>
          </a:p>
        </p:txBody>
      </p:sp>
    </p:spTree>
    <p:extLst>
      <p:ext uri="{BB962C8B-B14F-4D97-AF65-F5344CB8AC3E}">
        <p14:creationId xmlns:p14="http://schemas.microsoft.com/office/powerpoint/2010/main" val="243695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Thank Message</a:t>
            </a:r>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534399"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7499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Database</a:t>
            </a:r>
            <a:endParaRPr lang="en-US" dirty="0"/>
          </a:p>
        </p:txBody>
      </p:sp>
      <p:pic>
        <p:nvPicPr>
          <p:cNvPr id="1024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8686799"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2768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304800"/>
            <a:ext cx="7899400" cy="5821363"/>
          </a:xfrm>
        </p:spPr>
        <p:txBody>
          <a:bodyPr>
            <a:normAutofit/>
          </a:bodyPr>
          <a:lstStyle/>
          <a:p>
            <a:r>
              <a:rPr lang="en-ZA" dirty="0"/>
              <a:t>JSON Web Token (JWT) is an open standard (</a:t>
            </a:r>
            <a:r>
              <a:rPr lang="en-ZA" dirty="0">
                <a:hlinkClick r:id="rId2"/>
              </a:rPr>
              <a:t>RFC 7519</a:t>
            </a:r>
            <a:r>
              <a:rPr lang="en-ZA" dirty="0"/>
              <a:t>) that defines a compact and self-contained way for securely transmitting information between parties as a JSON object. This information can be verified and trusted because it is digitally signed. JWTs can be signed using a secret (with the </a:t>
            </a:r>
            <a:r>
              <a:rPr lang="en-ZA" b="1" dirty="0"/>
              <a:t>HMAC</a:t>
            </a:r>
            <a:r>
              <a:rPr lang="en-ZA" dirty="0"/>
              <a:t> algorithm) or a public/private key pair using </a:t>
            </a:r>
            <a:r>
              <a:rPr lang="en-ZA" b="1" dirty="0"/>
              <a:t>RSA</a:t>
            </a:r>
            <a:r>
              <a:rPr lang="en-ZA" dirty="0"/>
              <a:t>.</a:t>
            </a:r>
          </a:p>
          <a:p>
            <a:r>
              <a:rPr lang="en-ZA" dirty="0"/>
              <a:t>Let's explain some concepts of this definition further.</a:t>
            </a:r>
          </a:p>
          <a:p>
            <a:r>
              <a:rPr lang="en-ZA" b="1" dirty="0"/>
              <a:t>Compact</a:t>
            </a:r>
            <a:r>
              <a:rPr lang="en-ZA" dirty="0"/>
              <a:t>: Because of their smaller size, JWTs can be sent through a URL, POST parameter, or inside an HTTP header. Additionally, the smaller size means transmission is fast.</a:t>
            </a:r>
          </a:p>
          <a:p>
            <a:r>
              <a:rPr lang="en-ZA" b="1" dirty="0"/>
              <a:t>Self-contained</a:t>
            </a:r>
            <a:r>
              <a:rPr lang="en-ZA" dirty="0"/>
              <a:t>: The payload contains all the required information about the user, avoiding the need to query the database more than once.</a:t>
            </a:r>
          </a:p>
          <a:p>
            <a:endParaRPr lang="en-US" dirty="0"/>
          </a:p>
        </p:txBody>
      </p:sp>
    </p:spTree>
    <p:extLst>
      <p:ext uri="{BB962C8B-B14F-4D97-AF65-F5344CB8AC3E}">
        <p14:creationId xmlns:p14="http://schemas.microsoft.com/office/powerpoint/2010/main" val="1370534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2400"/>
            <a:ext cx="8686799" cy="5973763"/>
          </a:xfrm>
        </p:spPr>
        <p:txBody>
          <a:bodyPr>
            <a:normAutofit/>
          </a:bodyPr>
          <a:lstStyle/>
          <a:p>
            <a:r>
              <a:rPr lang="en-ZA" b="1" dirty="0"/>
              <a:t>Authentication</a:t>
            </a:r>
            <a:r>
              <a:rPr lang="en-ZA" dirty="0"/>
              <a:t>: 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r>
              <a:rPr lang="en-ZA" b="1" dirty="0"/>
              <a:t>Information Exchange</a:t>
            </a:r>
            <a:r>
              <a:rPr lang="en-ZA" dirty="0"/>
              <a:t>: JSON Web Tokens are a good way of securely transmitting information between parties. Because JWTs can be signed—for example, using public/private key pairs—you can be sure the senders are who they say they are. Additionally, as the signature is calculated using the header and the payload, you can also verify that the content hasn't been tampered with.</a:t>
            </a:r>
          </a:p>
          <a:p>
            <a:endParaRPr lang="en-US" dirty="0"/>
          </a:p>
        </p:txBody>
      </p:sp>
    </p:spTree>
    <p:extLst>
      <p:ext uri="{BB962C8B-B14F-4D97-AF65-F5344CB8AC3E}">
        <p14:creationId xmlns:p14="http://schemas.microsoft.com/office/powerpoint/2010/main" val="3204112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2133600"/>
            <a:ext cx="7899400" cy="3992563"/>
          </a:xfrm>
        </p:spPr>
        <p:txBody>
          <a:bodyPr/>
          <a:lstStyle/>
          <a:p>
            <a:r>
              <a:rPr lang="en-ZA" b="1" dirty="0"/>
              <a:t>Hibernate ORM</a:t>
            </a:r>
            <a:r>
              <a:rPr lang="en-ZA" dirty="0"/>
              <a:t> (Hibernate in short) is an </a:t>
            </a:r>
            <a:r>
              <a:rPr lang="en-ZA" dirty="0">
                <a:hlinkClick r:id="rId2" tooltip="Object-relational mapping"/>
              </a:rPr>
              <a:t>object-relational mapping</a:t>
            </a:r>
            <a:r>
              <a:rPr lang="en-ZA" dirty="0"/>
              <a:t> tool for the </a:t>
            </a:r>
            <a:r>
              <a:rPr lang="en-ZA" dirty="0">
                <a:hlinkClick r:id="rId3" tooltip="Java (programming language)"/>
              </a:rPr>
              <a:t>Java</a:t>
            </a:r>
            <a:r>
              <a:rPr lang="en-ZA" dirty="0"/>
              <a:t> programming language. It provides a </a:t>
            </a:r>
            <a:r>
              <a:rPr lang="en-ZA" dirty="0">
                <a:hlinkClick r:id="rId4" tooltip="Software framework"/>
              </a:rPr>
              <a:t>framework</a:t>
            </a:r>
            <a:r>
              <a:rPr lang="en-ZA" dirty="0"/>
              <a:t> for mapping an </a:t>
            </a:r>
            <a:r>
              <a:rPr lang="en-ZA" dirty="0">
                <a:hlinkClick r:id="rId5" tooltip="Object-oriented programming"/>
              </a:rPr>
              <a:t>object-oriented</a:t>
            </a:r>
            <a:r>
              <a:rPr lang="en-ZA" dirty="0"/>
              <a:t> domain model to a </a:t>
            </a:r>
            <a:r>
              <a:rPr lang="en-ZA" dirty="0">
                <a:hlinkClick r:id="rId6" tooltip="Relational database"/>
              </a:rPr>
              <a:t>relational database</a:t>
            </a:r>
            <a:r>
              <a:rPr lang="en-ZA" dirty="0"/>
              <a:t>. Hibernate handles </a:t>
            </a:r>
            <a:r>
              <a:rPr lang="en-ZA" dirty="0">
                <a:hlinkClick r:id="rId7" tooltip="Object-relational impedance mismatch"/>
              </a:rPr>
              <a:t>object-relational impedance mismatch</a:t>
            </a:r>
            <a:r>
              <a:rPr lang="en-ZA" dirty="0"/>
              <a:t> problems by replacing direct, </a:t>
            </a:r>
            <a:r>
              <a:rPr lang="en-ZA" dirty="0">
                <a:hlinkClick r:id="rId8" tooltip="Persistence (computer science)"/>
              </a:rPr>
              <a:t>persistent</a:t>
            </a:r>
            <a:r>
              <a:rPr lang="en-ZA" dirty="0"/>
              <a:t> database accesses with high-level object handling functions.</a:t>
            </a:r>
            <a:endParaRPr lang="en-US" dirty="0"/>
          </a:p>
        </p:txBody>
      </p:sp>
    </p:spTree>
    <p:extLst>
      <p:ext uri="{BB962C8B-B14F-4D97-AF65-F5344CB8AC3E}">
        <p14:creationId xmlns:p14="http://schemas.microsoft.com/office/powerpoint/2010/main" val="3727447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1" y="2362200"/>
            <a:ext cx="7747000" cy="3763963"/>
          </a:xfrm>
        </p:spPr>
        <p:txBody>
          <a:bodyPr/>
          <a:lstStyle/>
          <a:p>
            <a:r>
              <a:rPr lang="en-ZA" b="1" dirty="0"/>
              <a:t>JPA</a:t>
            </a:r>
            <a:r>
              <a:rPr lang="en-ZA" dirty="0"/>
              <a:t> describes the management of relational data in applications using Java. </a:t>
            </a:r>
            <a:r>
              <a:rPr lang="en-ZA" b="1" dirty="0"/>
              <a:t>JPA</a:t>
            </a:r>
            <a:r>
              <a:rPr lang="en-ZA" dirty="0"/>
              <a:t>(</a:t>
            </a:r>
            <a:r>
              <a:rPr lang="en-ZA" b="1" dirty="0"/>
              <a:t>Java Persistence API</a:t>
            </a:r>
            <a:r>
              <a:rPr lang="en-ZA" dirty="0"/>
              <a:t>) is an interface for persistence </a:t>
            </a:r>
            <a:r>
              <a:rPr lang="en-ZA" b="1" dirty="0"/>
              <a:t>providers</a:t>
            </a:r>
            <a:r>
              <a:rPr lang="en-ZA" dirty="0"/>
              <a:t> to implement. Hibernate is one such implementation of </a:t>
            </a:r>
            <a:r>
              <a:rPr lang="en-ZA" b="1" dirty="0"/>
              <a:t>JPA</a:t>
            </a:r>
            <a:r>
              <a:rPr lang="en-ZA" dirty="0"/>
              <a:t>. When you use Hibernate with </a:t>
            </a:r>
            <a:r>
              <a:rPr lang="en-ZA" b="1" dirty="0" err="1"/>
              <a:t>JPA</a:t>
            </a:r>
            <a:r>
              <a:rPr lang="en-ZA" dirty="0" err="1"/>
              <a:t>you</a:t>
            </a:r>
            <a:r>
              <a:rPr lang="en-ZA" dirty="0"/>
              <a:t> are actually using the Hibernate </a:t>
            </a:r>
            <a:r>
              <a:rPr lang="en-ZA" b="1" dirty="0"/>
              <a:t>JPA</a:t>
            </a:r>
            <a:r>
              <a:rPr lang="en-ZA" dirty="0"/>
              <a:t> implementation.</a:t>
            </a:r>
            <a:endParaRPr lang="en-US" dirty="0"/>
          </a:p>
        </p:txBody>
      </p:sp>
    </p:spTree>
    <p:extLst>
      <p:ext uri="{BB962C8B-B14F-4D97-AF65-F5344CB8AC3E}">
        <p14:creationId xmlns:p14="http://schemas.microsoft.com/office/powerpoint/2010/main" val="262170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6400"/>
            <a:ext cx="8686799" cy="4449763"/>
          </a:xfrm>
        </p:spPr>
        <p:txBody>
          <a:bodyPr/>
          <a:lstStyle/>
          <a:p>
            <a:r>
              <a:rPr lang="en-ZA" dirty="0" smtClean="0"/>
              <a:t>Introduction</a:t>
            </a:r>
          </a:p>
          <a:p>
            <a:r>
              <a:rPr lang="en-ZA" dirty="0" smtClean="0"/>
              <a:t>Overall Description</a:t>
            </a:r>
          </a:p>
          <a:p>
            <a:r>
              <a:rPr lang="en-ZA" dirty="0" smtClean="0"/>
              <a:t>Analysis &amp; Design</a:t>
            </a:r>
          </a:p>
          <a:p>
            <a:endParaRPr lang="en-US" dirty="0"/>
          </a:p>
        </p:txBody>
      </p:sp>
      <p:sp>
        <p:nvSpPr>
          <p:cNvPr id="3" name="Title 2"/>
          <p:cNvSpPr>
            <a:spLocks noGrp="1"/>
          </p:cNvSpPr>
          <p:nvPr>
            <p:ph type="title"/>
          </p:nvPr>
        </p:nvSpPr>
        <p:spPr/>
        <p:txBody>
          <a:bodyPr/>
          <a:lstStyle/>
          <a:p>
            <a:pPr algn="l"/>
            <a:r>
              <a:rPr lang="en-ZA" u="sng" dirty="0"/>
              <a:t>C</a:t>
            </a:r>
            <a:r>
              <a:rPr lang="en-ZA" u="sng" dirty="0" smtClean="0"/>
              <a:t>ontents</a:t>
            </a:r>
            <a:endParaRPr lang="en-US" u="sng" dirty="0"/>
          </a:p>
        </p:txBody>
      </p:sp>
    </p:spTree>
    <p:extLst>
      <p:ext uri="{BB962C8B-B14F-4D97-AF65-F5344CB8AC3E}">
        <p14:creationId xmlns:p14="http://schemas.microsoft.com/office/powerpoint/2010/main" val="2320133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981200"/>
            <a:ext cx="8686800" cy="4449763"/>
          </a:xfrm>
        </p:spPr>
        <p:txBody>
          <a:bodyPr>
            <a:normAutofit fontScale="92500" lnSpcReduction="20000"/>
          </a:bodyPr>
          <a:lstStyle/>
          <a:p>
            <a:r>
              <a:rPr lang="en-US" dirty="0"/>
              <a:t>It is known globally that, in today’s market, it is extremely difficult to start a new small-scale business and live-through the competition from the well-established and settled owners. Nowadays when everyone is squeezed for time, the majority of people are choosy when it comes to placing a food order. </a:t>
            </a:r>
            <a:endParaRPr lang="en-US" dirty="0" smtClean="0"/>
          </a:p>
          <a:p>
            <a:r>
              <a:rPr lang="en-US" dirty="0" smtClean="0"/>
              <a:t>The </a:t>
            </a:r>
            <a:r>
              <a:rPr lang="en-US" dirty="0"/>
              <a:t>customers of today are not only attracted because placing an order online is very convenient but also because they have visibility into the items offered, price and extremely simplified navigation for the order. Mr. Delivery, the application that I am proposing here, greatly simplifies the ordering process for both the customer and the restaurant</a:t>
            </a:r>
            <a:r>
              <a:rPr lang="en-US" dirty="0" smtClean="0"/>
              <a:t>.</a:t>
            </a:r>
          </a:p>
          <a:p>
            <a:r>
              <a:rPr lang="en-US" dirty="0" smtClean="0"/>
              <a:t> </a:t>
            </a:r>
            <a:r>
              <a:rPr lang="en-US" dirty="0"/>
              <a:t>System presents an interactive and up-to-date menu with all available options in an easy to use manner. Customer can choose one or more items to place an order which will land in the Cart. Customer can view all the order details in the cart before checking out. </a:t>
            </a:r>
          </a:p>
        </p:txBody>
      </p:sp>
      <p:sp>
        <p:nvSpPr>
          <p:cNvPr id="3" name="Title 2"/>
          <p:cNvSpPr>
            <a:spLocks noGrp="1"/>
          </p:cNvSpPr>
          <p:nvPr>
            <p:ph type="title"/>
          </p:nvPr>
        </p:nvSpPr>
        <p:spPr/>
        <p:txBody>
          <a:bodyPr/>
          <a:lstStyle/>
          <a:p>
            <a:pPr algn="l"/>
            <a:r>
              <a:rPr lang="en-ZA" u="sng" dirty="0" smtClean="0"/>
              <a:t>Introduction</a:t>
            </a:r>
            <a:endParaRPr lang="en-US" u="sng" dirty="0"/>
          </a:p>
        </p:txBody>
      </p:sp>
    </p:spTree>
    <p:extLst>
      <p:ext uri="{BB962C8B-B14F-4D97-AF65-F5344CB8AC3E}">
        <p14:creationId xmlns:p14="http://schemas.microsoft.com/office/powerpoint/2010/main" val="1018751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6400"/>
            <a:ext cx="8686801" cy="4449763"/>
          </a:xfrm>
        </p:spPr>
        <p:txBody>
          <a:bodyPr>
            <a:normAutofit/>
          </a:bodyPr>
          <a:lstStyle/>
          <a:p>
            <a:r>
              <a:rPr lang="en-US" dirty="0"/>
              <a:t>At the end, customer gets order confirmation details through </a:t>
            </a:r>
            <a:r>
              <a:rPr lang="en-US" dirty="0" smtClean="0"/>
              <a:t>an </a:t>
            </a:r>
            <a:r>
              <a:rPr lang="en-US" dirty="0"/>
              <a:t>Email. Once the order is placed it is entered in the database and retrieved in pretty much real time. This allows Restaurant Employees to quickly go through the orders as they are received and process all orders efficiently and effectively with minimal delays and confusion</a:t>
            </a:r>
            <a:r>
              <a:rPr lang="en-US" dirty="0" smtClean="0"/>
              <a:t>.</a:t>
            </a:r>
            <a:endParaRPr lang="en-US" dirty="0"/>
          </a:p>
          <a:p>
            <a:r>
              <a:rPr lang="en-US" dirty="0"/>
              <a:t>The </a:t>
            </a:r>
            <a:r>
              <a:rPr lang="en-US" dirty="0" smtClean="0"/>
              <a:t>languages and technologies </a:t>
            </a:r>
            <a:r>
              <a:rPr lang="en-US" dirty="0"/>
              <a:t>that are going to be used to build this application are </a:t>
            </a:r>
            <a:r>
              <a:rPr lang="en-US" dirty="0" smtClean="0"/>
              <a:t>Maven server , </a:t>
            </a:r>
            <a:r>
              <a:rPr lang="en-US" dirty="0"/>
              <a:t>Spring for </a:t>
            </a:r>
            <a:r>
              <a:rPr lang="en-US" dirty="0" smtClean="0"/>
              <a:t>framework, </a:t>
            </a:r>
            <a:r>
              <a:rPr lang="en-US" dirty="0"/>
              <a:t>standalone </a:t>
            </a:r>
            <a:r>
              <a:rPr lang="en-US" dirty="0" smtClean="0"/>
              <a:t>H2, AngularJS </a:t>
            </a:r>
            <a:r>
              <a:rPr lang="en-US" dirty="0"/>
              <a:t>which will be used for the overall UI, and Java at client facing.</a:t>
            </a:r>
          </a:p>
        </p:txBody>
      </p:sp>
      <p:sp>
        <p:nvSpPr>
          <p:cNvPr id="3" name="Title 2"/>
          <p:cNvSpPr>
            <a:spLocks noGrp="1"/>
          </p:cNvSpPr>
          <p:nvPr>
            <p:ph type="title"/>
          </p:nvPr>
        </p:nvSpPr>
        <p:spPr/>
        <p:txBody>
          <a:bodyPr/>
          <a:lstStyle/>
          <a:p>
            <a:pPr algn="l"/>
            <a:r>
              <a:rPr lang="en-ZA" u="sng" dirty="0" smtClean="0"/>
              <a:t>Introduction cont`d</a:t>
            </a:r>
            <a:endParaRPr lang="en-US" u="sng" dirty="0"/>
          </a:p>
        </p:txBody>
      </p:sp>
    </p:spTree>
    <p:extLst>
      <p:ext uri="{BB962C8B-B14F-4D97-AF65-F5344CB8AC3E}">
        <p14:creationId xmlns:p14="http://schemas.microsoft.com/office/powerpoint/2010/main" val="185966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1" y="1676400"/>
            <a:ext cx="8686800" cy="4449763"/>
          </a:xfrm>
        </p:spPr>
        <p:txBody>
          <a:bodyPr>
            <a:normAutofit/>
          </a:bodyPr>
          <a:lstStyle/>
          <a:p>
            <a:pPr marL="0" indent="0">
              <a:buNone/>
            </a:pPr>
            <a:r>
              <a:rPr lang="en-ZA" dirty="0" smtClean="0"/>
              <a:t>Over </a:t>
            </a:r>
            <a:r>
              <a:rPr lang="en-ZA" dirty="0"/>
              <a:t>the last epoch, online shopping instituted its way to millions of households all-inclusive and ever since this inclination has become overwhelming. A life with endless queues, stressed out cashiers and heavy bags is not something someone would opt for especially on a situation where one had busy tiring day or rather when someone is “too hungry” in this context. In order for this online shopping trend to continue effectively even to takeout food lovers in restaurants, shoppers are demanding it must be possible to order food online using a mobile device application or internet service application in a manner that allows:</a:t>
            </a:r>
            <a:endParaRPr lang="en-US" dirty="0"/>
          </a:p>
          <a:p>
            <a:endParaRPr lang="en-US" dirty="0"/>
          </a:p>
        </p:txBody>
      </p:sp>
      <p:sp>
        <p:nvSpPr>
          <p:cNvPr id="3" name="Title 2"/>
          <p:cNvSpPr>
            <a:spLocks noGrp="1"/>
          </p:cNvSpPr>
          <p:nvPr>
            <p:ph type="title"/>
          </p:nvPr>
        </p:nvSpPr>
        <p:spPr/>
        <p:txBody>
          <a:bodyPr/>
          <a:lstStyle/>
          <a:p>
            <a:pPr algn="l"/>
            <a:r>
              <a:rPr lang="en-ZA" u="sng" dirty="0" smtClean="0"/>
              <a:t>Problem statement</a:t>
            </a:r>
            <a:endParaRPr lang="en-US" u="sng" dirty="0"/>
          </a:p>
        </p:txBody>
      </p:sp>
    </p:spTree>
    <p:extLst>
      <p:ext uri="{BB962C8B-B14F-4D97-AF65-F5344CB8AC3E}">
        <p14:creationId xmlns:p14="http://schemas.microsoft.com/office/powerpoint/2010/main" val="2776488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6400"/>
            <a:ext cx="8686799" cy="4449763"/>
          </a:xfrm>
        </p:spPr>
        <p:txBody>
          <a:bodyPr>
            <a:normAutofit fontScale="85000" lnSpcReduction="10000"/>
          </a:bodyPr>
          <a:lstStyle/>
          <a:p>
            <a:pPr lvl="0"/>
            <a:r>
              <a:rPr lang="en-ZA" dirty="0"/>
              <a:t>Customers to choose a restaurant from a possible range of restaurants within area range of their location.</a:t>
            </a:r>
            <a:endParaRPr lang="en-US" dirty="0"/>
          </a:p>
          <a:p>
            <a:pPr lvl="0"/>
            <a:r>
              <a:rPr lang="en-ZA" dirty="0"/>
              <a:t>Customers to choose various meals from different restaurants and add to a shopping cart.</a:t>
            </a:r>
            <a:endParaRPr lang="en-US" dirty="0"/>
          </a:p>
          <a:p>
            <a:pPr lvl="0"/>
            <a:r>
              <a:rPr lang="en-ZA" dirty="0"/>
              <a:t>Customers to order food for delivery or self-collection.</a:t>
            </a:r>
            <a:endParaRPr lang="en-US" dirty="0"/>
          </a:p>
          <a:p>
            <a:pPr lvl="0"/>
            <a:r>
              <a:rPr lang="en-ZA" dirty="0"/>
              <a:t>Customers to skip the queue on self-collection method more like “grab ‘n’ go”.</a:t>
            </a:r>
            <a:endParaRPr lang="en-US" dirty="0"/>
          </a:p>
          <a:p>
            <a:pPr lvl="0"/>
            <a:r>
              <a:rPr lang="en-ZA" dirty="0"/>
              <a:t>Customers to choose the payment type that best suits their nature of security.</a:t>
            </a:r>
            <a:endParaRPr lang="en-US" dirty="0"/>
          </a:p>
          <a:p>
            <a:pPr lvl="0"/>
            <a:r>
              <a:rPr lang="en-ZA" dirty="0"/>
              <a:t>Customers to be charged a reasonable amount for delivery or no fee at all.</a:t>
            </a:r>
            <a:endParaRPr lang="en-US" dirty="0"/>
          </a:p>
          <a:p>
            <a:pPr lvl="0"/>
            <a:r>
              <a:rPr lang="en-ZA" dirty="0"/>
              <a:t>Customers to receive a notification by an SMS or by email as for the confirmation of the order being placed.</a:t>
            </a:r>
            <a:endParaRPr lang="en-US" dirty="0"/>
          </a:p>
          <a:p>
            <a:pPr lvl="0"/>
            <a:r>
              <a:rPr lang="en-ZA" dirty="0"/>
              <a:t>Customers to be able to see detailed information as to see how far their order currently is.</a:t>
            </a:r>
            <a:endParaRPr lang="en-US" dirty="0"/>
          </a:p>
        </p:txBody>
      </p:sp>
      <p:sp>
        <p:nvSpPr>
          <p:cNvPr id="3" name="Title 2"/>
          <p:cNvSpPr>
            <a:spLocks noGrp="1"/>
          </p:cNvSpPr>
          <p:nvPr>
            <p:ph type="title"/>
          </p:nvPr>
        </p:nvSpPr>
        <p:spPr/>
        <p:txBody>
          <a:bodyPr/>
          <a:lstStyle/>
          <a:p>
            <a:pPr algn="l"/>
            <a:r>
              <a:rPr lang="en-ZA" u="sng" dirty="0" smtClean="0"/>
              <a:t>Problem statement cont`d</a:t>
            </a:r>
            <a:endParaRPr lang="en-US" u="sng" dirty="0"/>
          </a:p>
        </p:txBody>
      </p:sp>
    </p:spTree>
    <p:extLst>
      <p:ext uri="{BB962C8B-B14F-4D97-AF65-F5344CB8AC3E}">
        <p14:creationId xmlns:p14="http://schemas.microsoft.com/office/powerpoint/2010/main" val="35650883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2194</TotalTime>
  <Words>2512</Words>
  <Application>Microsoft Office PowerPoint</Application>
  <PresentationFormat>On-screen Show (4:3)</PresentationFormat>
  <Paragraphs>164</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Waveform</vt:lpstr>
      <vt:lpstr>Mr Delivery</vt:lpstr>
      <vt:lpstr>Overview</vt:lpstr>
      <vt:lpstr>Overview cont`d</vt:lpstr>
      <vt:lpstr>Overview cont`d</vt:lpstr>
      <vt:lpstr>Contents</vt:lpstr>
      <vt:lpstr>Introduction</vt:lpstr>
      <vt:lpstr>Introduction cont`d</vt:lpstr>
      <vt:lpstr>Problem statement</vt:lpstr>
      <vt:lpstr>Problem statement cont`d</vt:lpstr>
      <vt:lpstr>Objectives</vt:lpstr>
      <vt:lpstr>Objectives cont`d</vt:lpstr>
      <vt:lpstr>Justification</vt:lpstr>
      <vt:lpstr>Project Scope</vt:lpstr>
      <vt:lpstr>Project Scope cont`d</vt:lpstr>
      <vt:lpstr>Project Scope cont`d</vt:lpstr>
      <vt:lpstr>Project Scope cont`d</vt:lpstr>
      <vt:lpstr>Limitations</vt:lpstr>
      <vt:lpstr>Program Requirements</vt:lpstr>
      <vt:lpstr>Program requirements cont`d</vt:lpstr>
      <vt:lpstr>Program requirements cont`d</vt:lpstr>
      <vt:lpstr>Program requirements cont`d</vt:lpstr>
      <vt:lpstr>Program requirements cont`d</vt:lpstr>
      <vt:lpstr>Program requirements cont`d</vt:lpstr>
      <vt:lpstr>Program requirements cont`d</vt:lpstr>
      <vt:lpstr>Program requirements cont`d</vt:lpstr>
      <vt:lpstr>Diagrams</vt:lpstr>
      <vt:lpstr>Use case model</vt:lpstr>
      <vt:lpstr>Class Diagram</vt:lpstr>
      <vt:lpstr>Entity Relationship Diagram</vt:lpstr>
      <vt:lpstr>Sequence Diagram</vt:lpstr>
      <vt:lpstr>Architecture Diagram</vt:lpstr>
      <vt:lpstr>Project Presentation Home page</vt:lpstr>
      <vt:lpstr>Registration Page</vt:lpstr>
      <vt:lpstr>Login page</vt:lpstr>
      <vt:lpstr>Restaurant Menu</vt:lpstr>
      <vt:lpstr>Products Menu</vt:lpstr>
      <vt:lpstr>Shopping Cart</vt:lpstr>
      <vt:lpstr>Checkout Summary</vt:lpstr>
      <vt:lpstr>Payment</vt:lpstr>
      <vt:lpstr>Thank Message</vt:lpstr>
      <vt:lpstr>Database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 Delivery</dc:title>
  <dc:creator>User</dc:creator>
  <cp:lastModifiedBy>User</cp:lastModifiedBy>
  <cp:revision>77</cp:revision>
  <dcterms:created xsi:type="dcterms:W3CDTF">2017-09-01T07:13:56Z</dcterms:created>
  <dcterms:modified xsi:type="dcterms:W3CDTF">2017-10-24T06:42:00Z</dcterms:modified>
</cp:coreProperties>
</file>